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6" r:id="rId3"/>
    <p:sldId id="267" r:id="rId4"/>
    <p:sldId id="269" r:id="rId5"/>
    <p:sldId id="257" r:id="rId6"/>
    <p:sldId id="258" r:id="rId7"/>
    <p:sldId id="259" r:id="rId8"/>
    <p:sldId id="261" r:id="rId9"/>
    <p:sldId id="260" r:id="rId10"/>
    <p:sldId id="262" r:id="rId11"/>
    <p:sldId id="263" r:id="rId12"/>
    <p:sldId id="264" r:id="rId13"/>
    <p:sldId id="268" r:id="rId14"/>
    <p:sldId id="270" r:id="rId15"/>
    <p:sldId id="272" r:id="rId16"/>
    <p:sldId id="273" r:id="rId17"/>
    <p:sldId id="274" r:id="rId18"/>
    <p:sldId id="275" r:id="rId19"/>
    <p:sldId id="276" r:id="rId20"/>
    <p:sldId id="277" r:id="rId21"/>
    <p:sldId id="278" r:id="rId22"/>
    <p:sldId id="279" r:id="rId23"/>
    <p:sldId id="280" r:id="rId24"/>
    <p:sldId id="271" r:id="rId25"/>
    <p:sldId id="281" r:id="rId26"/>
    <p:sldId id="282" r:id="rId27"/>
    <p:sldId id="283" r:id="rId28"/>
    <p:sldId id="284" r:id="rId29"/>
    <p:sldId id="285" r:id="rId30"/>
    <p:sldId id="286" r:id="rId31"/>
    <p:sldId id="289"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648" y="-112"/>
      </p:cViewPr>
      <p:guideLst>
        <p:guide orient="horz" pos="2160"/>
        <p:guide pos="2880"/>
      </p:guideLst>
    </p:cSldViewPr>
  </p:slideViewPr>
  <p:notesTextViewPr>
    <p:cViewPr>
      <p:scale>
        <a:sx n="1" d="1"/>
        <a:sy n="1" d="1"/>
      </p:scale>
      <p:origin x="0" y="0"/>
    </p:cViewPr>
  </p:notesTextViewPr>
  <p:sorterViewPr>
    <p:cViewPr>
      <p:scale>
        <a:sx n="66" d="100"/>
        <a:sy n="66" d="100"/>
      </p:scale>
      <p:origin x="0" y="18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B3B3D-0176-B74A-B08C-CBB4BDCF53B1}" type="datetimeFigureOut">
              <a:rPr lang="en-US" smtClean="0"/>
              <a:t>4/6/15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EB262-DEF5-F340-8B17-CB1E0F5EE10B}" type="slidenum">
              <a:rPr lang="en-US" smtClean="0"/>
              <a:t>‹#›</a:t>
            </a:fld>
            <a:endParaRPr lang="en-US"/>
          </a:p>
        </p:txBody>
      </p:sp>
    </p:spTree>
    <p:extLst>
      <p:ext uri="{BB962C8B-B14F-4D97-AF65-F5344CB8AC3E}">
        <p14:creationId xmlns:p14="http://schemas.microsoft.com/office/powerpoint/2010/main" val="3550445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 Scott Ambler’s version of the agile lifecycle,</a:t>
            </a:r>
            <a:r>
              <a:rPr lang="en-US" baseline="0" dirty="0" smtClean="0"/>
              <a:t> at http://</a:t>
            </a:r>
            <a:r>
              <a:rPr lang="en-US" baseline="0" dirty="0" err="1" smtClean="0"/>
              <a:t>agilemodeling.com</a:t>
            </a:r>
            <a:r>
              <a:rPr lang="en-US" baseline="0" dirty="0" smtClean="0"/>
              <a:t>/essays/</a:t>
            </a:r>
            <a:r>
              <a:rPr lang="en-US" baseline="0" dirty="0" err="1" smtClean="0"/>
              <a:t>agileRequirements.htm</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a:t>
            </a:fld>
            <a:endParaRPr lang="en-US"/>
          </a:p>
        </p:txBody>
      </p:sp>
    </p:spTree>
    <p:extLst>
      <p:ext uri="{BB962C8B-B14F-4D97-AF65-F5344CB8AC3E}">
        <p14:creationId xmlns:p14="http://schemas.microsoft.com/office/powerpoint/2010/main" val="226733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Class’s Week 3 answers are in red.</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13</a:t>
            </a:fld>
            <a:endParaRPr lang="en-US"/>
          </a:p>
        </p:txBody>
      </p:sp>
    </p:spTree>
    <p:extLst>
      <p:ext uri="{BB962C8B-B14F-4D97-AF65-F5344CB8AC3E}">
        <p14:creationId xmlns:p14="http://schemas.microsoft.com/office/powerpoint/2010/main" val="110205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www.mountaingoatsoftware.com</a:t>
            </a:r>
            <a:r>
              <a:rPr lang="en-US" dirty="0" smtClean="0"/>
              <a:t>/agile/user-stories</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15</a:t>
            </a:fld>
            <a:endParaRPr lang="en-US"/>
          </a:p>
        </p:txBody>
      </p:sp>
    </p:spTree>
    <p:extLst>
      <p:ext uri="{BB962C8B-B14F-4D97-AF65-F5344CB8AC3E}">
        <p14:creationId xmlns:p14="http://schemas.microsoft.com/office/powerpoint/2010/main" val="172886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www.agilemodeling.com</a:t>
            </a:r>
            <a:r>
              <a:rPr lang="en-US" dirty="0" smtClean="0"/>
              <a:t>/artifacts/</a:t>
            </a:r>
            <a:r>
              <a:rPr lang="en-US" dirty="0" err="1" smtClean="0"/>
              <a:t>userStory.htm</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17</a:t>
            </a:fld>
            <a:endParaRPr lang="en-US"/>
          </a:p>
        </p:txBody>
      </p:sp>
    </p:spTree>
    <p:extLst>
      <p:ext uri="{BB962C8B-B14F-4D97-AF65-F5344CB8AC3E}">
        <p14:creationId xmlns:p14="http://schemas.microsoft.com/office/powerpoint/2010/main" val="319019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www.cs.umd.edu</a:t>
            </a:r>
            <a:r>
              <a:rPr lang="en-US" dirty="0" smtClean="0"/>
              <a:t>/~</a:t>
            </a:r>
            <a:r>
              <a:rPr lang="en-US" dirty="0" err="1" smtClean="0"/>
              <a:t>atif</a:t>
            </a:r>
            <a:r>
              <a:rPr lang="en-US" dirty="0" smtClean="0"/>
              <a:t>/Teaching/Spring2010/Slides/3.pdf</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18</a:t>
            </a:fld>
            <a:endParaRPr lang="en-US"/>
          </a:p>
        </p:txBody>
      </p:sp>
    </p:spTree>
    <p:extLst>
      <p:ext uri="{BB962C8B-B14F-4D97-AF65-F5344CB8AC3E}">
        <p14:creationId xmlns:p14="http://schemas.microsoft.com/office/powerpoint/2010/main" val="426376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Typical functional</a:t>
            </a:r>
            <a:r>
              <a:rPr lang="en-US" baseline="0" dirty="0" smtClean="0"/>
              <a:t> requirements, written in the classic way.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http://</a:t>
            </a:r>
            <a:r>
              <a:rPr lang="en-US" dirty="0" err="1" smtClean="0"/>
              <a:t>www.cs.umd.edu</a:t>
            </a:r>
            <a:r>
              <a:rPr lang="en-US" dirty="0" smtClean="0"/>
              <a:t>/~</a:t>
            </a:r>
            <a:r>
              <a:rPr lang="en-US" dirty="0" err="1" smtClean="0"/>
              <a:t>atif</a:t>
            </a:r>
            <a:r>
              <a:rPr lang="en-US" dirty="0" smtClean="0"/>
              <a:t>/Teaching/Spring2010/Slides/3.pdf</a:t>
            </a:r>
          </a:p>
          <a:p>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19</a:t>
            </a:fld>
            <a:endParaRPr lang="en-US"/>
          </a:p>
        </p:txBody>
      </p:sp>
    </p:spTree>
    <p:extLst>
      <p:ext uri="{BB962C8B-B14F-4D97-AF65-F5344CB8AC3E}">
        <p14:creationId xmlns:p14="http://schemas.microsoft.com/office/powerpoint/2010/main" val="157096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non-functional requirements.  The first is a “product requirement.”  The second is an “organizational requirement.”  The third is an “external requirement.”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http://</a:t>
            </a:r>
            <a:r>
              <a:rPr lang="en-US" dirty="0" err="1" smtClean="0"/>
              <a:t>www.cs.umd.edu</a:t>
            </a:r>
            <a:r>
              <a:rPr lang="en-US" dirty="0" smtClean="0"/>
              <a:t>/~</a:t>
            </a:r>
            <a:r>
              <a:rPr lang="en-US" dirty="0" err="1" smtClean="0"/>
              <a:t>atif</a:t>
            </a:r>
            <a:r>
              <a:rPr lang="en-US" dirty="0" smtClean="0"/>
              <a:t>/Teaching/Spring2010/Slides/3.pdf</a:t>
            </a:r>
          </a:p>
          <a:p>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20</a:t>
            </a:fld>
            <a:endParaRPr lang="en-US"/>
          </a:p>
        </p:txBody>
      </p:sp>
    </p:spTree>
    <p:extLst>
      <p:ext uri="{BB962C8B-B14F-4D97-AF65-F5344CB8AC3E}">
        <p14:creationId xmlns:p14="http://schemas.microsoft.com/office/powerpoint/2010/main" val="157096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Also non-functional requirements.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http://</a:t>
            </a:r>
            <a:r>
              <a:rPr lang="en-US" dirty="0" err="1" smtClean="0"/>
              <a:t>www.cs.umd.edu</a:t>
            </a:r>
            <a:r>
              <a:rPr lang="en-US" dirty="0" smtClean="0"/>
              <a:t>/~</a:t>
            </a:r>
            <a:r>
              <a:rPr lang="en-US" dirty="0" err="1" smtClean="0"/>
              <a:t>atif</a:t>
            </a:r>
            <a:r>
              <a:rPr lang="en-US" dirty="0" smtClean="0"/>
              <a:t>/Teaching/Spring2010/Slides/3.pdf</a:t>
            </a:r>
          </a:p>
          <a:p>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21</a:t>
            </a:fld>
            <a:endParaRPr lang="en-US"/>
          </a:p>
        </p:txBody>
      </p:sp>
    </p:spTree>
    <p:extLst>
      <p:ext uri="{BB962C8B-B14F-4D97-AF65-F5344CB8AC3E}">
        <p14:creationId xmlns:p14="http://schemas.microsoft.com/office/powerpoint/2010/main" val="157096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a:t>
            </a:r>
            <a:r>
              <a:rPr lang="en-US" sz="1200" b="0" kern="1200" dirty="0" smtClean="0">
                <a:solidFill>
                  <a:schemeClr val="tx1"/>
                </a:solidFill>
                <a:effectLst/>
                <a:latin typeface="+mn-lt"/>
                <a:ea typeface="+mn-ea"/>
                <a:cs typeface="+mn-cs"/>
              </a:rPr>
              <a:t>mixes three different kinds of requirement: </a:t>
            </a:r>
            <a:endParaRPr lang="en-US" b="0" dirty="0" smtClean="0">
              <a:effectLst/>
            </a:endParaRPr>
          </a:p>
          <a:p>
            <a:r>
              <a:rPr lang="en-US" sz="1200" b="0" kern="1200" dirty="0" smtClean="0">
                <a:solidFill>
                  <a:schemeClr val="tx1"/>
                </a:solidFill>
                <a:effectLst/>
                <a:latin typeface="+mn-lt"/>
                <a:ea typeface="+mn-ea"/>
                <a:cs typeface="+mn-cs"/>
              </a:rPr>
              <a:t>–  Conceptual functional requirement (the need for a grid) </a:t>
            </a:r>
            <a:endParaRPr lang="en-US" b="0" dirty="0" smtClean="0">
              <a:effectLst/>
            </a:endParaRPr>
          </a:p>
          <a:p>
            <a:r>
              <a:rPr lang="en-US" sz="1200" b="0" kern="1200" dirty="0" smtClean="0">
                <a:solidFill>
                  <a:schemeClr val="tx1"/>
                </a:solidFill>
                <a:effectLst/>
                <a:latin typeface="+mn-lt"/>
                <a:ea typeface="+mn-ea"/>
                <a:cs typeface="+mn-cs"/>
              </a:rPr>
              <a:t>–  Non-functional requirement (grid units) </a:t>
            </a:r>
            <a:endParaRPr lang="en-US" b="0" dirty="0" smtClean="0">
              <a:effectLst/>
            </a:endParaRPr>
          </a:p>
          <a:p>
            <a:r>
              <a:rPr lang="en-US" sz="1200" b="0" kern="1200" dirty="0" smtClean="0">
                <a:solidFill>
                  <a:schemeClr val="tx1"/>
                </a:solidFill>
                <a:effectLst/>
                <a:latin typeface="+mn-lt"/>
                <a:ea typeface="+mn-ea"/>
                <a:cs typeface="+mn-cs"/>
              </a:rPr>
              <a:t>–  Non-functional UI requirement (grid switching) </a:t>
            </a:r>
            <a:endParaRPr lang="en-US" b="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http://</a:t>
            </a:r>
            <a:r>
              <a:rPr lang="en-US" dirty="0" err="1" smtClean="0"/>
              <a:t>www.cs.umd.edu</a:t>
            </a:r>
            <a:r>
              <a:rPr lang="en-US" dirty="0" smtClean="0"/>
              <a:t>/~</a:t>
            </a:r>
            <a:r>
              <a:rPr lang="en-US" dirty="0" err="1" smtClean="0"/>
              <a:t>atif</a:t>
            </a:r>
            <a:r>
              <a:rPr lang="en-US" dirty="0" smtClean="0"/>
              <a:t>/Teaching/Spring2010/Slides/3.pdf</a:t>
            </a:r>
          </a:p>
          <a:p>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22</a:t>
            </a:fld>
            <a:endParaRPr lang="en-US"/>
          </a:p>
        </p:txBody>
      </p:sp>
    </p:spTree>
    <p:extLst>
      <p:ext uri="{BB962C8B-B14F-4D97-AF65-F5344CB8AC3E}">
        <p14:creationId xmlns:p14="http://schemas.microsoft.com/office/powerpoint/2010/main" val="157096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web.mit.edu</a:t>
            </a:r>
            <a:r>
              <a:rPr lang="en-US" dirty="0" smtClean="0"/>
              <a:t>/</a:t>
            </a:r>
            <a:r>
              <a:rPr lang="en-US" dirty="0" err="1" smtClean="0"/>
              <a:t>ssit</a:t>
            </a:r>
            <a:r>
              <a:rPr lang="en-US" dirty="0" smtClean="0"/>
              <a:t>/</a:t>
            </a:r>
            <a:r>
              <a:rPr lang="en-US" dirty="0" err="1" smtClean="0"/>
              <a:t>cis</a:t>
            </a:r>
            <a:r>
              <a:rPr lang="en-US" dirty="0" smtClean="0"/>
              <a:t>/</a:t>
            </a:r>
            <a:r>
              <a:rPr lang="en-US" dirty="0" err="1" smtClean="0"/>
              <a:t>CISRequirements.html</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23</a:t>
            </a:fld>
            <a:endParaRPr lang="en-US"/>
          </a:p>
        </p:txBody>
      </p:sp>
    </p:spTree>
    <p:extLst>
      <p:ext uri="{BB962C8B-B14F-4D97-AF65-F5344CB8AC3E}">
        <p14:creationId xmlns:p14="http://schemas.microsoft.com/office/powerpoint/2010/main" val="266522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EVM = Earned Value Management.  See,</a:t>
            </a:r>
            <a:r>
              <a:rPr lang="en-US" baseline="0" dirty="0" smtClean="0"/>
              <a:t> for example, http://</a:t>
            </a:r>
            <a:r>
              <a:rPr lang="en-US" baseline="0" dirty="0" err="1" smtClean="0"/>
              <a:t>en.wikipedia.org</a:t>
            </a:r>
            <a:r>
              <a:rPr lang="en-US" baseline="0" dirty="0" smtClean="0"/>
              <a:t>/wiki/</a:t>
            </a:r>
            <a:r>
              <a:rPr lang="en-US" baseline="0" dirty="0" err="1" smtClean="0"/>
              <a:t>Earned_value_management</a:t>
            </a:r>
            <a:r>
              <a:rPr lang="en-US" baseline="0" dirty="0" smtClean="0"/>
              <a:t>.</a:t>
            </a:r>
            <a:endParaRPr lang="en-US" dirty="0" smtClean="0"/>
          </a:p>
          <a:p>
            <a:r>
              <a:rPr lang="en-US" dirty="0" smtClean="0"/>
              <a:t>Article about SCRUM is at http://</a:t>
            </a:r>
            <a:r>
              <a:rPr lang="en-US" dirty="0" err="1" smtClean="0"/>
              <a:t>www.solutionsiq.com</a:t>
            </a:r>
            <a:r>
              <a:rPr lang="en-US" dirty="0" smtClean="0"/>
              <a:t>/docs/earned-value-analysis-in-scrum-projects-</a:t>
            </a:r>
            <a:r>
              <a:rPr lang="en-US" dirty="0" err="1" smtClean="0"/>
              <a:t>wp.pdf</a:t>
            </a:r>
            <a:r>
              <a:rPr lang="en-US" dirty="0" smtClean="0"/>
              <a:t>.  It’s from the ACM conference, AGILE ‘06.</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25</a:t>
            </a:fld>
            <a:endParaRPr lang="en-US"/>
          </a:p>
        </p:txBody>
      </p:sp>
    </p:spTree>
    <p:extLst>
      <p:ext uri="{BB962C8B-B14F-4D97-AF65-F5344CB8AC3E}">
        <p14:creationId xmlns:p14="http://schemas.microsoft.com/office/powerpoint/2010/main" val="372182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summary of </a:t>
            </a:r>
            <a:r>
              <a:rPr lang="en-US" dirty="0" err="1" smtClean="0"/>
              <a:t>Highsmith’s</a:t>
            </a:r>
            <a:r>
              <a:rPr lang="en-US" dirty="0" smtClean="0"/>
              <a:t> </a:t>
            </a:r>
            <a:r>
              <a:rPr lang="en-US" dirty="0" err="1" smtClean="0"/>
              <a:t>Ch</a:t>
            </a:r>
            <a:r>
              <a:rPr lang="en-US" dirty="0" smtClean="0"/>
              <a:t> 6.</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2</a:t>
            </a:fld>
            <a:endParaRPr lang="en-US"/>
          </a:p>
        </p:txBody>
      </p:sp>
    </p:spTree>
    <p:extLst>
      <p:ext uri="{BB962C8B-B14F-4D97-AF65-F5344CB8AC3E}">
        <p14:creationId xmlns:p14="http://schemas.microsoft.com/office/powerpoint/2010/main" val="177296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www.shmula.com</a:t>
            </a:r>
            <a:r>
              <a:rPr lang="en-US" dirty="0" smtClean="0"/>
              <a:t>/customer-journey-map-continuous-improvement/10494/, which also is a good resource for this topic.</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31</a:t>
            </a:fld>
            <a:endParaRPr lang="en-US"/>
          </a:p>
        </p:txBody>
      </p:sp>
    </p:spTree>
    <p:extLst>
      <p:ext uri="{BB962C8B-B14F-4D97-AF65-F5344CB8AC3E}">
        <p14:creationId xmlns:p14="http://schemas.microsoft.com/office/powerpoint/2010/main" val="160569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a:t>
            </a:r>
            <a:r>
              <a:rPr lang="en-US" baseline="0" dirty="0" smtClean="0"/>
              <a:t> p 91</a:t>
            </a:r>
          </a:p>
          <a:p>
            <a:r>
              <a:rPr lang="en-US" baseline="0" dirty="0" smtClean="0"/>
              <a:t>Vision image from http://</a:t>
            </a:r>
            <a:r>
              <a:rPr lang="en-US" baseline="0" dirty="0" err="1" smtClean="0"/>
              <a:t>www.bloomberg.com</a:t>
            </a:r>
            <a:r>
              <a:rPr lang="en-US" baseline="0" dirty="0" smtClean="0"/>
              <a:t>/</a:t>
            </a:r>
            <a:r>
              <a:rPr lang="en-US" baseline="0" dirty="0" err="1" smtClean="0"/>
              <a:t>ss</a:t>
            </a:r>
            <a:r>
              <a:rPr lang="en-US" baseline="0" dirty="0" smtClean="0"/>
              <a:t>/08/12/1216_sb_communication/3.htm.</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6</a:t>
            </a:fld>
            <a:endParaRPr lang="en-US"/>
          </a:p>
        </p:txBody>
      </p:sp>
    </p:spTree>
    <p:extLst>
      <p:ext uri="{BB962C8B-B14F-4D97-AF65-F5344CB8AC3E}">
        <p14:creationId xmlns:p14="http://schemas.microsoft.com/office/powerpoint/2010/main" val="228042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a:t>
            </a:r>
            <a:r>
              <a:rPr lang="en-US" dirty="0" err="1" smtClean="0"/>
              <a:t>pp</a:t>
            </a:r>
            <a:r>
              <a:rPr lang="en-US" dirty="0" smtClean="0"/>
              <a:t> 96+ </a:t>
            </a:r>
            <a:r>
              <a:rPr lang="en-US" dirty="0" err="1" smtClean="0"/>
              <a:t>vs</a:t>
            </a:r>
            <a:r>
              <a:rPr lang="en-US" dirty="0" smtClean="0"/>
              <a:t> SPMH </a:t>
            </a:r>
            <a:r>
              <a:rPr lang="en-US" dirty="0" err="1" smtClean="0"/>
              <a:t>pp</a:t>
            </a:r>
            <a:r>
              <a:rPr lang="en-US" dirty="0" smtClean="0"/>
              <a:t> 113+</a:t>
            </a:r>
          </a:p>
          <a:p>
            <a:r>
              <a:rPr lang="en-US" dirty="0" smtClean="0"/>
              <a:t>Elevator</a:t>
            </a:r>
            <a:r>
              <a:rPr lang="en-US" baseline="0" dirty="0" smtClean="0"/>
              <a:t> pitches – Lots on YouTube.  See, for example, https://</a:t>
            </a:r>
            <a:r>
              <a:rPr lang="en-US" baseline="0" dirty="0" err="1" smtClean="0"/>
              <a:t>www.youtube.com</a:t>
            </a:r>
            <a:r>
              <a:rPr lang="en-US" baseline="0" dirty="0" smtClean="0"/>
              <a:t>/</a:t>
            </a:r>
            <a:r>
              <a:rPr lang="en-US" baseline="0" dirty="0" err="1" smtClean="0"/>
              <a:t>watch?v</a:t>
            </a:r>
            <a:r>
              <a:rPr lang="en-US" baseline="0" dirty="0" smtClean="0"/>
              <a:t>=Tq0tan49rmc, which has how-</a:t>
            </a:r>
            <a:r>
              <a:rPr lang="en-US" baseline="0" dirty="0" err="1" smtClean="0"/>
              <a:t>to’s</a:t>
            </a:r>
            <a:r>
              <a:rPr lang="en-US" baseline="0" dirty="0" smtClean="0"/>
              <a:t> and examples.  Or, watch “Shark Tank” on TV.</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7</a:t>
            </a:fld>
            <a:endParaRPr lang="en-US"/>
          </a:p>
        </p:txBody>
      </p:sp>
    </p:spTree>
    <p:extLst>
      <p:ext uri="{BB962C8B-B14F-4D97-AF65-F5344CB8AC3E}">
        <p14:creationId xmlns:p14="http://schemas.microsoft.com/office/powerpoint/2010/main" val="226470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Microsoft’s triangle had Reliability, Schedule, and Feature Set as the dimensions of quality.</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8</a:t>
            </a:fld>
            <a:endParaRPr lang="en-US"/>
          </a:p>
        </p:txBody>
      </p:sp>
    </p:spTree>
    <p:extLst>
      <p:ext uri="{BB962C8B-B14F-4D97-AF65-F5344CB8AC3E}">
        <p14:creationId xmlns:p14="http://schemas.microsoft.com/office/powerpoint/2010/main" val="90210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p 103</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9</a:t>
            </a:fld>
            <a:endParaRPr lang="en-US"/>
          </a:p>
        </p:txBody>
      </p:sp>
    </p:spTree>
    <p:extLst>
      <p:ext uri="{BB962C8B-B14F-4D97-AF65-F5344CB8AC3E}">
        <p14:creationId xmlns:p14="http://schemas.microsoft.com/office/powerpoint/2010/main" val="229352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a:t>
            </a:r>
            <a:r>
              <a:rPr lang="en-US" baseline="0" dirty="0" smtClean="0"/>
              <a:t> p 114</a:t>
            </a:r>
          </a:p>
          <a:p>
            <a:r>
              <a:rPr lang="en-US" baseline="0" dirty="0" smtClean="0"/>
              <a:t>Image of “the right people” from http://</a:t>
            </a:r>
            <a:r>
              <a:rPr lang="en-US" baseline="0" dirty="0" err="1" smtClean="0"/>
              <a:t>www.forbes.com</a:t>
            </a:r>
            <a:r>
              <a:rPr lang="en-US" baseline="0" dirty="0" smtClean="0"/>
              <a:t>/sites/</a:t>
            </a:r>
            <a:r>
              <a:rPr lang="en-US" baseline="0" dirty="0" err="1" smtClean="0"/>
              <a:t>loisgeller</a:t>
            </a:r>
            <a:r>
              <a:rPr lang="en-US" baseline="0" dirty="0" smtClean="0"/>
              <a:t>/2012/06/15/how-to-get-the-right-people/.</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10</a:t>
            </a:fld>
            <a:endParaRPr lang="en-US"/>
          </a:p>
        </p:txBody>
      </p:sp>
    </p:spTree>
    <p:extLst>
      <p:ext uri="{BB962C8B-B14F-4D97-AF65-F5344CB8AC3E}">
        <p14:creationId xmlns:p14="http://schemas.microsoft.com/office/powerpoint/2010/main" val="66965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p 120</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11</a:t>
            </a:fld>
            <a:endParaRPr lang="en-US"/>
          </a:p>
        </p:txBody>
      </p:sp>
    </p:spTree>
    <p:extLst>
      <p:ext uri="{BB962C8B-B14F-4D97-AF65-F5344CB8AC3E}">
        <p14:creationId xmlns:p14="http://schemas.microsoft.com/office/powerpoint/2010/main" val="320777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APM, p 126</a:t>
            </a:r>
            <a:endParaRPr lang="en-US" dirty="0"/>
          </a:p>
        </p:txBody>
      </p:sp>
      <p:sp>
        <p:nvSpPr>
          <p:cNvPr id="4" name="Slide Number Placeholder 3"/>
          <p:cNvSpPr>
            <a:spLocks noGrp="1"/>
          </p:cNvSpPr>
          <p:nvPr>
            <p:ph type="sldNum" sz="quarter" idx="10"/>
          </p:nvPr>
        </p:nvSpPr>
        <p:spPr/>
        <p:txBody>
          <a:bodyPr/>
          <a:lstStyle/>
          <a:p>
            <a:fld id="{9AEEB262-DEF5-F340-8B17-CB1E0F5EE10B}" type="slidenum">
              <a:rPr lang="en-US" smtClean="0"/>
              <a:t>12</a:t>
            </a:fld>
            <a:endParaRPr lang="en-US"/>
          </a:p>
        </p:txBody>
      </p:sp>
    </p:spTree>
    <p:extLst>
      <p:ext uri="{BB962C8B-B14F-4D97-AF65-F5344CB8AC3E}">
        <p14:creationId xmlns:p14="http://schemas.microsoft.com/office/powerpoint/2010/main" val="406420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C4B31-6087-4FD6-9352-6937E9817925}"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816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C4B31-6087-4FD6-9352-6937E9817925}"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322771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C4B31-6087-4FD6-9352-6937E9817925}"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203179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C4B31-6087-4FD6-9352-6937E9817925}"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104576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C4B31-6087-4FD6-9352-6937E9817925}"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101149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C4B31-6087-4FD6-9352-6937E9817925}"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289369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C4B31-6087-4FD6-9352-6937E9817925}" type="datetimeFigureOut">
              <a:rPr lang="en-US" smtClean="0"/>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50909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C4B31-6087-4FD6-9352-6937E9817925}" type="datetimeFigureOut">
              <a:rPr lang="en-US" smtClean="0"/>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367246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C4B31-6087-4FD6-9352-6937E9817925}" type="datetimeFigureOut">
              <a:rPr lang="en-US" smtClean="0"/>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95628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C4B31-6087-4FD6-9352-6937E9817925}"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208045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C4B31-6087-4FD6-9352-6937E9817925}"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41CF5-A3AD-4B8F-B829-3BBB2920C314}" type="slidenum">
              <a:rPr lang="en-US" smtClean="0"/>
              <a:t>‹#›</a:t>
            </a:fld>
            <a:endParaRPr lang="en-US"/>
          </a:p>
        </p:txBody>
      </p:sp>
    </p:spTree>
    <p:extLst>
      <p:ext uri="{BB962C8B-B14F-4D97-AF65-F5344CB8AC3E}">
        <p14:creationId xmlns:p14="http://schemas.microsoft.com/office/powerpoint/2010/main" val="135775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C4B31-6087-4FD6-9352-6937E9817925}" type="datetimeFigureOut">
              <a:rPr lang="en-US" smtClean="0"/>
              <a:t>4/6/15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41CF5-A3AD-4B8F-B829-3BBB2920C314}"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D41CF5-A3AD-4B8F-B829-3BBB2920C314}" type="slidenum">
              <a:rPr lang="en-US" smtClean="0"/>
              <a:pPr/>
              <a:t>‹#›</a:t>
            </a:fld>
            <a:endParaRPr lang="en-US"/>
          </a:p>
        </p:txBody>
      </p:sp>
    </p:spTree>
    <p:extLst>
      <p:ext uri="{BB962C8B-B14F-4D97-AF65-F5344CB8AC3E}">
        <p14:creationId xmlns:p14="http://schemas.microsoft.com/office/powerpoint/2010/main" val="205469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236787" y="3074988"/>
            <a:ext cx="5943603" cy="1470025"/>
          </a:xfrm>
        </p:spPr>
        <p:txBody>
          <a:bodyPr/>
          <a:lstStyle/>
          <a:p>
            <a:r>
              <a:rPr lang="en-US" dirty="0" smtClean="0"/>
              <a:t>APM – Requirements</a:t>
            </a:r>
            <a:br>
              <a:rPr lang="en-US" dirty="0" smtClean="0"/>
            </a:br>
            <a:r>
              <a:rPr lang="en-US" sz="3200" dirty="0" smtClean="0"/>
              <a:t>Highsmith, </a:t>
            </a:r>
            <a:r>
              <a:rPr lang="en-US" sz="3200" dirty="0" err="1" smtClean="0"/>
              <a:t>Ch</a:t>
            </a:r>
            <a:r>
              <a:rPr lang="en-US" sz="3200" dirty="0" smtClean="0"/>
              <a:t> 6</a:t>
            </a:r>
            <a:endParaRPr lang="en-US" dirty="0"/>
          </a:p>
        </p:txBody>
      </p:sp>
      <p:pic>
        <p:nvPicPr>
          <p:cNvPr id="4" name="Picture 3" descr="ScottAmblerAgileRequireme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6248400" cy="6135612"/>
          </a:xfrm>
          <a:prstGeom prst="rect">
            <a:avLst/>
          </a:prstGeom>
        </p:spPr>
      </p:pic>
      <p:pic>
        <p:nvPicPr>
          <p:cNvPr id="5" name="Picture 31" descr="rose4"/>
          <p:cNvPicPr>
            <a:picLocks noChangeAspect="1" noChangeArrowheads="1"/>
          </p:cNvPicPr>
          <p:nvPr/>
        </p:nvPicPr>
        <p:blipFill>
          <a:blip r:embed="rId4">
            <a:alphaModFix/>
          </a:blip>
          <a:srcRect l="12895" t="22858"/>
          <a:stretch>
            <a:fillRect/>
          </a:stretch>
        </p:blipFill>
        <p:spPr bwMode="auto">
          <a:xfrm>
            <a:off x="5784576" y="6300787"/>
            <a:ext cx="3359424" cy="557213"/>
          </a:xfrm>
          <a:prstGeom prst="rect">
            <a:avLst/>
          </a:prstGeom>
          <a:noFill/>
        </p:spPr>
      </p:pic>
      <p:sp>
        <p:nvSpPr>
          <p:cNvPr id="3" name="Donut 2"/>
          <p:cNvSpPr/>
          <p:nvPr/>
        </p:nvSpPr>
        <p:spPr>
          <a:xfrm>
            <a:off x="2286000" y="304800"/>
            <a:ext cx="1752600" cy="685800"/>
          </a:xfrm>
          <a:prstGeom prst="donu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876800" y="304800"/>
            <a:ext cx="1752600" cy="685800"/>
          </a:xfrm>
          <a:prstGeom prst="donu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781800" y="1179493"/>
            <a:ext cx="2362200" cy="954107"/>
          </a:xfrm>
          <a:prstGeom prst="rect">
            <a:avLst/>
          </a:prstGeom>
          <a:noFill/>
        </p:spPr>
        <p:txBody>
          <a:bodyPr wrap="square" rtlCol="0">
            <a:spAutoFit/>
          </a:bodyPr>
          <a:lstStyle/>
          <a:p>
            <a:r>
              <a:rPr lang="en-US" sz="1400" dirty="0" smtClean="0"/>
              <a:t>Like </a:t>
            </a:r>
            <a:r>
              <a:rPr lang="en-US" sz="1400" dirty="0" err="1" smtClean="0"/>
              <a:t>Highsmith</a:t>
            </a:r>
            <a:r>
              <a:rPr lang="en-US" sz="1400" dirty="0" smtClean="0"/>
              <a:t>, this expert admits you have to get some grip on requirements and architecture at the very start.</a:t>
            </a:r>
            <a:endParaRPr lang="en-US" sz="1400" dirty="0"/>
          </a:p>
        </p:txBody>
      </p:sp>
      <p:sp>
        <p:nvSpPr>
          <p:cNvPr id="8" name="TextBox 7"/>
          <p:cNvSpPr txBox="1"/>
          <p:nvPr/>
        </p:nvSpPr>
        <p:spPr>
          <a:xfrm>
            <a:off x="1828800" y="4648200"/>
            <a:ext cx="1600200" cy="523220"/>
          </a:xfrm>
          <a:prstGeom prst="rect">
            <a:avLst/>
          </a:prstGeom>
          <a:noFill/>
        </p:spPr>
        <p:txBody>
          <a:bodyPr wrap="square" rtlCol="0">
            <a:spAutoFit/>
          </a:bodyPr>
          <a:lstStyle/>
          <a:p>
            <a:r>
              <a:rPr lang="en-US" sz="1400" dirty="0" smtClean="0"/>
              <a:t>Then you can do agile “iterations.”</a:t>
            </a:r>
            <a:endParaRPr lang="en-US" sz="1400" dirty="0"/>
          </a:p>
        </p:txBody>
      </p:sp>
      <p:sp>
        <p:nvSpPr>
          <p:cNvPr id="9" name="TextBox 8"/>
          <p:cNvSpPr txBox="1"/>
          <p:nvPr/>
        </p:nvSpPr>
        <p:spPr>
          <a:xfrm>
            <a:off x="8657036" y="5867400"/>
            <a:ext cx="410764" cy="369332"/>
          </a:xfrm>
          <a:prstGeom prst="rect">
            <a:avLst/>
          </a:prstGeom>
          <a:noFill/>
        </p:spPr>
        <p:txBody>
          <a:bodyPr wrap="none" rtlCol="0">
            <a:spAutoFit/>
          </a:bodyPr>
          <a:lstStyle/>
          <a:p>
            <a:r>
              <a:rPr lang="en-US" dirty="0" smtClean="0">
                <a:sym typeface="Wingdings"/>
              </a:rPr>
              <a:t></a:t>
            </a:r>
            <a:endParaRPr lang="en-US" dirty="0"/>
          </a:p>
        </p:txBody>
      </p:sp>
      <p:sp>
        <p:nvSpPr>
          <p:cNvPr id="10" name="TextBox 9"/>
          <p:cNvSpPr txBox="1"/>
          <p:nvPr/>
        </p:nvSpPr>
        <p:spPr>
          <a:xfrm>
            <a:off x="7848600" y="0"/>
            <a:ext cx="1051302" cy="923330"/>
          </a:xfrm>
          <a:prstGeom prst="rect">
            <a:avLst/>
          </a:prstGeom>
          <a:noFill/>
        </p:spPr>
        <p:txBody>
          <a:bodyPr wrap="none" rtlCol="0">
            <a:spAutoFit/>
          </a:bodyPr>
          <a:lstStyle/>
          <a:p>
            <a:pPr algn="ctr"/>
            <a:r>
              <a:rPr lang="en-US" dirty="0" smtClean="0"/>
              <a:t>CSSE579</a:t>
            </a:r>
          </a:p>
          <a:p>
            <a:pPr algn="ctr"/>
            <a:r>
              <a:rPr lang="en-US" dirty="0" smtClean="0"/>
              <a:t>Session 3</a:t>
            </a:r>
          </a:p>
          <a:p>
            <a:pPr algn="ctr"/>
            <a:r>
              <a:rPr lang="en-US" dirty="0" smtClean="0"/>
              <a:t>Part 4</a:t>
            </a:r>
            <a:endParaRPr lang="en-US" dirty="0"/>
          </a:p>
        </p:txBody>
      </p:sp>
      <p:sp>
        <p:nvSpPr>
          <p:cNvPr id="11" name="TextBox 10"/>
          <p:cNvSpPr txBox="1"/>
          <p:nvPr/>
        </p:nvSpPr>
        <p:spPr>
          <a:xfrm>
            <a:off x="1524000" y="6019800"/>
            <a:ext cx="3429000" cy="646331"/>
          </a:xfrm>
          <a:prstGeom prst="rect">
            <a:avLst/>
          </a:prstGeom>
          <a:noFill/>
        </p:spPr>
        <p:txBody>
          <a:bodyPr wrap="square" rtlCol="0">
            <a:spAutoFit/>
          </a:bodyPr>
          <a:lstStyle/>
          <a:p>
            <a:r>
              <a:rPr lang="en-US" dirty="0" smtClean="0">
                <a:solidFill>
                  <a:srgbClr val="FF0000"/>
                </a:solidFill>
              </a:rPr>
              <a:t>Note: Additional questions from the reading quiz – Start on slide 27</a:t>
            </a:r>
            <a:endParaRPr lang="en-US" dirty="0">
              <a:solidFill>
                <a:srgbClr val="FF0000"/>
              </a:solidFill>
            </a:endParaRPr>
          </a:p>
        </p:txBody>
      </p:sp>
    </p:spTree>
    <p:extLst>
      <p:ext uri="{BB962C8B-B14F-4D97-AF65-F5344CB8AC3E}">
        <p14:creationId xmlns:p14="http://schemas.microsoft.com/office/powerpoint/2010/main" val="3871784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Reliance on Quality People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05000"/>
            <a:ext cx="8836025" cy="118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GettingRightPerso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594100"/>
            <a:ext cx="5080000" cy="3111500"/>
          </a:xfrm>
          <a:prstGeom prst="rect">
            <a:avLst/>
          </a:prstGeom>
        </p:spPr>
      </p:pic>
      <p:sp>
        <p:nvSpPr>
          <p:cNvPr id="5" name="TextBox 4"/>
          <p:cNvSpPr txBox="1"/>
          <p:nvPr/>
        </p:nvSpPr>
        <p:spPr>
          <a:xfrm>
            <a:off x="7238999" y="4343400"/>
            <a:ext cx="1752601" cy="1477328"/>
          </a:xfrm>
          <a:prstGeom prst="rect">
            <a:avLst/>
          </a:prstGeom>
          <a:noFill/>
        </p:spPr>
        <p:txBody>
          <a:bodyPr wrap="square" rtlCol="0">
            <a:spAutoFit/>
          </a:bodyPr>
          <a:lstStyle/>
          <a:p>
            <a:r>
              <a:rPr lang="en-US" dirty="0" smtClean="0"/>
              <a:t>In programming, does your posture help decide who gets picked?</a:t>
            </a:r>
            <a:endParaRPr lang="en-US" dirty="0"/>
          </a:p>
        </p:txBody>
      </p:sp>
      <p:sp>
        <p:nvSpPr>
          <p:cNvPr id="8" name="TextBox 7"/>
          <p:cNvSpPr txBox="1"/>
          <p:nvPr/>
        </p:nvSpPr>
        <p:spPr>
          <a:xfrm>
            <a:off x="8199836" y="6477000"/>
            <a:ext cx="410764" cy="369332"/>
          </a:xfrm>
          <a:prstGeom prst="rect">
            <a:avLst/>
          </a:prstGeom>
          <a:noFill/>
        </p:spPr>
        <p:txBody>
          <a:bodyPr wrap="non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2532167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Manager – Arm’s Length</a:t>
            </a:r>
            <a:endParaRPr lang="en-US" dirty="0"/>
          </a:p>
        </p:txBody>
      </p:sp>
      <p:sp>
        <p:nvSpPr>
          <p:cNvPr id="3" name="Content Placeholder 2"/>
          <p:cNvSpPr>
            <a:spLocks noGrp="1"/>
          </p:cNvSpPr>
          <p:nvPr>
            <p:ph idx="1"/>
          </p:nvPr>
        </p:nvSpPr>
        <p:spPr>
          <a:xfrm>
            <a:off x="457200" y="3505200"/>
            <a:ext cx="8229600" cy="2620963"/>
          </a:xfrm>
        </p:spPr>
        <p:txBody>
          <a:bodyPr>
            <a:normAutofit/>
          </a:bodyPr>
          <a:lstStyle/>
          <a:p>
            <a:r>
              <a:rPr lang="en-US" sz="2800" dirty="0" smtClean="0"/>
              <a:t>As in, both sides are well represented:</a:t>
            </a:r>
          </a:p>
          <a:p>
            <a:pPr lvl="1"/>
            <a:r>
              <a:rPr lang="en-US" sz="2400" dirty="0" smtClean="0"/>
              <a:t>Project leader knows the nature of the technical project.</a:t>
            </a:r>
          </a:p>
          <a:p>
            <a:pPr lvl="1"/>
            <a:r>
              <a:rPr lang="en-US" sz="2400" dirty="0" smtClean="0"/>
              <a:t>Product manager knows the product / customer.</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885428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725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this sound familiar?</a:t>
            </a:r>
            <a:endParaRPr lang="en-US" dirty="0"/>
          </a:p>
        </p:txBody>
      </p:sp>
      <p:sp>
        <p:nvSpPr>
          <p:cNvPr id="4" name="Content Placeholder 3"/>
          <p:cNvSpPr>
            <a:spLocks noGrp="1"/>
          </p:cNvSpPr>
          <p:nvPr>
            <p:ph sz="half" idx="2"/>
          </p:nvPr>
        </p:nvSpPr>
        <p:spPr>
          <a:xfrm>
            <a:off x="457200" y="1676400"/>
            <a:ext cx="4040188" cy="3951288"/>
          </a:xfrm>
        </p:spPr>
        <p:txBody>
          <a:bodyPr/>
          <a:lstStyle/>
          <a:p>
            <a:r>
              <a:rPr lang="en-US" dirty="0" smtClean="0"/>
              <a:t>Your Manager: Wow, that didn’t go well.</a:t>
            </a:r>
          </a:p>
          <a:p>
            <a:r>
              <a:rPr lang="en-US" dirty="0" smtClean="0"/>
              <a:t>Their manager: What are you doing to fix it next time?</a:t>
            </a:r>
            <a:endParaRPr lang="en-US" dirty="0"/>
          </a:p>
        </p:txBody>
      </p:sp>
      <p:sp>
        <p:nvSpPr>
          <p:cNvPr id="6" name="Content Placeholder 5"/>
          <p:cNvSpPr>
            <a:spLocks noGrp="1"/>
          </p:cNvSpPr>
          <p:nvPr>
            <p:ph sz="quarter" idx="4"/>
          </p:nvPr>
        </p:nvSpPr>
        <p:spPr>
          <a:xfrm>
            <a:off x="4645025" y="1676400"/>
            <a:ext cx="4041775" cy="3951288"/>
          </a:xfrm>
        </p:spPr>
        <p:txBody>
          <a:bodyPr/>
          <a:lstStyle/>
          <a:p>
            <a:r>
              <a:rPr lang="en-US" dirty="0" smtClean="0"/>
              <a:t>Your manager: I was just going to let it ride.</a:t>
            </a:r>
          </a:p>
          <a:p>
            <a:r>
              <a:rPr lang="en-US" dirty="0" smtClean="0"/>
              <a:t>Their manager:  Doesn’t sound very proactive…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23" y="3976687"/>
            <a:ext cx="9010277" cy="227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838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1143000"/>
          </a:xfrm>
        </p:spPr>
        <p:txBody>
          <a:bodyPr>
            <a:noAutofit/>
          </a:bodyPr>
          <a:lstStyle/>
          <a:p>
            <a:r>
              <a:rPr lang="en-US" sz="3600" dirty="0" smtClean="0"/>
              <a:t>Next week (now this week): </a:t>
            </a:r>
            <a:br>
              <a:rPr lang="en-US" sz="3600" dirty="0" smtClean="0"/>
            </a:br>
            <a:r>
              <a:rPr lang="en-US" sz="3600" dirty="0" smtClean="0"/>
              <a:t>Estimation – </a:t>
            </a:r>
            <a:br>
              <a:rPr lang="en-US" sz="3600" dirty="0" smtClean="0"/>
            </a:br>
            <a:r>
              <a:rPr lang="en-US" sz="2800" dirty="0" smtClean="0"/>
              <a:t>Preview Questionnaire</a:t>
            </a:r>
            <a:br>
              <a:rPr lang="en-US" sz="2800" dirty="0" smtClean="0"/>
            </a:br>
            <a:r>
              <a:rPr lang="en-US" sz="2000" dirty="0"/>
              <a:t>Which of the following do you already know how to use?</a:t>
            </a:r>
            <a:br>
              <a:rPr lang="en-US" sz="2000" dirty="0"/>
            </a:br>
            <a:endParaRPr lang="en-US" sz="3600" dirty="0"/>
          </a:p>
        </p:txBody>
      </p:sp>
      <p:sp>
        <p:nvSpPr>
          <p:cNvPr id="8" name="Content Placeholder 7"/>
          <p:cNvSpPr>
            <a:spLocks noGrp="1"/>
          </p:cNvSpPr>
          <p:nvPr>
            <p:ph sz="half" idx="1"/>
          </p:nvPr>
        </p:nvSpPr>
        <p:spPr>
          <a:xfrm>
            <a:off x="457200" y="2103437"/>
            <a:ext cx="4038600" cy="4525963"/>
          </a:xfrm>
        </p:spPr>
        <p:txBody>
          <a:bodyPr>
            <a:normAutofit fontScale="77500" lnSpcReduction="20000"/>
          </a:bodyPr>
          <a:lstStyle/>
          <a:p>
            <a:pPr marL="0" indent="0">
              <a:buNone/>
            </a:pPr>
            <a:r>
              <a:rPr lang="en-US" b="1" dirty="0" smtClean="0"/>
              <a:t>“Old school”:</a:t>
            </a:r>
          </a:p>
          <a:p>
            <a:r>
              <a:rPr lang="en-US" dirty="0" smtClean="0"/>
              <a:t>Project estimating techniques generally</a:t>
            </a:r>
          </a:p>
          <a:p>
            <a:r>
              <a:rPr lang="en-US" dirty="0" smtClean="0"/>
              <a:t>Delphi estimating</a:t>
            </a:r>
          </a:p>
          <a:p>
            <a:r>
              <a:rPr lang="en-US" dirty="0" smtClean="0"/>
              <a:t>Gantt charts</a:t>
            </a:r>
          </a:p>
          <a:p>
            <a:r>
              <a:rPr lang="en-US" dirty="0" smtClean="0"/>
              <a:t>Estimating using </a:t>
            </a:r>
            <a:r>
              <a:rPr lang="en-US" dirty="0" err="1" smtClean="0"/>
              <a:t>DoD</a:t>
            </a:r>
            <a:r>
              <a:rPr lang="en-US" dirty="0" smtClean="0"/>
              <a:t> standards</a:t>
            </a:r>
          </a:p>
          <a:p>
            <a:r>
              <a:rPr lang="en-US" dirty="0" smtClean="0"/>
              <a:t>The Rayleigh model</a:t>
            </a:r>
          </a:p>
          <a:p>
            <a:r>
              <a:rPr lang="en-US" dirty="0" smtClean="0"/>
              <a:t>Project staffing models</a:t>
            </a:r>
          </a:p>
          <a:p>
            <a:r>
              <a:rPr lang="en-US" dirty="0" smtClean="0"/>
              <a:t>Pert and Critical Path</a:t>
            </a:r>
          </a:p>
          <a:p>
            <a:r>
              <a:rPr lang="en-US" dirty="0" smtClean="0"/>
              <a:t>Critical Chain</a:t>
            </a:r>
          </a:p>
          <a:p>
            <a:r>
              <a:rPr lang="en-US" dirty="0" smtClean="0"/>
              <a:t>The PSP and/or TSP processes from SEI.</a:t>
            </a:r>
          </a:p>
          <a:p>
            <a:endParaRPr lang="en-US" dirty="0"/>
          </a:p>
        </p:txBody>
      </p:sp>
      <p:sp>
        <p:nvSpPr>
          <p:cNvPr id="9" name="Content Placeholder 8"/>
          <p:cNvSpPr>
            <a:spLocks noGrp="1"/>
          </p:cNvSpPr>
          <p:nvPr>
            <p:ph sz="half" idx="2"/>
          </p:nvPr>
        </p:nvSpPr>
        <p:spPr>
          <a:xfrm>
            <a:off x="4648200" y="2103437"/>
            <a:ext cx="4038600" cy="4525963"/>
          </a:xfrm>
        </p:spPr>
        <p:txBody>
          <a:bodyPr>
            <a:normAutofit fontScale="77500" lnSpcReduction="20000"/>
          </a:bodyPr>
          <a:lstStyle/>
          <a:p>
            <a:pPr marL="0" indent="0">
              <a:buNone/>
            </a:pPr>
            <a:r>
              <a:rPr lang="en-US" b="1" dirty="0" smtClean="0"/>
              <a:t>“Agile”:</a:t>
            </a:r>
          </a:p>
          <a:p>
            <a:r>
              <a:rPr lang="en-US" dirty="0" smtClean="0"/>
              <a:t>Assigning “points” to user stories</a:t>
            </a:r>
          </a:p>
          <a:p>
            <a:r>
              <a:rPr lang="en-US" dirty="0" smtClean="0"/>
              <a:t>The Bucket Theory</a:t>
            </a:r>
          </a:p>
          <a:p>
            <a:r>
              <a:rPr lang="en-US" dirty="0" smtClean="0"/>
              <a:t>Estimating without points</a:t>
            </a:r>
          </a:p>
          <a:p>
            <a:r>
              <a:rPr lang="en-US" dirty="0" smtClean="0"/>
              <a:t>Estimating on a distributed team</a:t>
            </a:r>
          </a:p>
          <a:p>
            <a:endParaRPr lang="en-US" dirty="0"/>
          </a:p>
        </p:txBody>
      </p:sp>
      <p:sp>
        <p:nvSpPr>
          <p:cNvPr id="2" name="TextBox 1"/>
          <p:cNvSpPr txBox="1"/>
          <p:nvPr/>
        </p:nvSpPr>
        <p:spPr>
          <a:xfrm>
            <a:off x="152400" y="2971800"/>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
        <p:nvSpPr>
          <p:cNvPr id="6" name="TextBox 5"/>
          <p:cNvSpPr txBox="1"/>
          <p:nvPr/>
        </p:nvSpPr>
        <p:spPr>
          <a:xfrm>
            <a:off x="152400" y="4278868"/>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
        <p:nvSpPr>
          <p:cNvPr id="10" name="TextBox 9"/>
          <p:cNvSpPr txBox="1"/>
          <p:nvPr/>
        </p:nvSpPr>
        <p:spPr>
          <a:xfrm>
            <a:off x="152400" y="5257800"/>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
        <p:nvSpPr>
          <p:cNvPr id="11" name="TextBox 10"/>
          <p:cNvSpPr txBox="1"/>
          <p:nvPr/>
        </p:nvSpPr>
        <p:spPr>
          <a:xfrm>
            <a:off x="152400" y="5638800"/>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
        <p:nvSpPr>
          <p:cNvPr id="12" name="TextBox 11"/>
          <p:cNvSpPr txBox="1"/>
          <p:nvPr/>
        </p:nvSpPr>
        <p:spPr>
          <a:xfrm>
            <a:off x="4269002" y="2971800"/>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
        <p:nvSpPr>
          <p:cNvPr id="13" name="TextBox 12"/>
          <p:cNvSpPr txBox="1"/>
          <p:nvPr/>
        </p:nvSpPr>
        <p:spPr>
          <a:xfrm>
            <a:off x="4269002" y="3364468"/>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
        <p:nvSpPr>
          <p:cNvPr id="14" name="TextBox 13"/>
          <p:cNvSpPr txBox="1"/>
          <p:nvPr/>
        </p:nvSpPr>
        <p:spPr>
          <a:xfrm>
            <a:off x="4269002" y="3657600"/>
            <a:ext cx="455398" cy="369332"/>
          </a:xfrm>
          <a:prstGeom prst="rect">
            <a:avLst/>
          </a:prstGeom>
          <a:noFill/>
        </p:spPr>
        <p:txBody>
          <a:bodyPr wrap="none" rtlCol="0">
            <a:spAutoFit/>
          </a:bodyPr>
          <a:lstStyle/>
          <a:p>
            <a:r>
              <a:rPr lang="en-US" dirty="0" smtClean="0">
                <a:solidFill>
                  <a:srgbClr val="FF0000"/>
                </a:solidFill>
              </a:rPr>
              <a:t>No</a:t>
            </a:r>
            <a:endParaRPr lang="en-US" dirty="0">
              <a:solidFill>
                <a:srgbClr val="FF0000"/>
              </a:solidFill>
            </a:endParaRPr>
          </a:p>
        </p:txBody>
      </p:sp>
    </p:spTree>
    <p:extLst>
      <p:ext uri="{BB962C8B-B14F-4D97-AF65-F5344CB8AC3E}">
        <p14:creationId xmlns:p14="http://schemas.microsoft.com/office/powerpoint/2010/main" val="1459071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Agile requirements – </a:t>
            </a:r>
            <a:br>
              <a:rPr lang="en-US" dirty="0" smtClean="0"/>
            </a:br>
            <a:r>
              <a:rPr lang="en-US" dirty="0" smtClean="0"/>
              <a:t>Your questions from the reading quiz</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Role of the business analyst – still exists?</a:t>
            </a:r>
          </a:p>
          <a:p>
            <a:r>
              <a:rPr lang="en-US" dirty="0" smtClean="0"/>
              <a:t>An example of breaking project work into stories.</a:t>
            </a:r>
            <a:br>
              <a:rPr lang="en-US" dirty="0" smtClean="0"/>
            </a:br>
            <a:endParaRPr lang="en-US" dirty="0" smtClean="0"/>
          </a:p>
          <a:p>
            <a:r>
              <a:rPr lang="en-US" dirty="0" smtClean="0"/>
              <a:t>Appropriate level of detail in stories.</a:t>
            </a:r>
          </a:p>
          <a:p>
            <a:r>
              <a:rPr lang="en-US" dirty="0" smtClean="0"/>
              <a:t>How different agile methodologies differ in how they do requirements.</a:t>
            </a:r>
          </a:p>
          <a:p>
            <a:pPr lvl="1"/>
            <a:r>
              <a:rPr lang="en-US" dirty="0" smtClean="0"/>
              <a:t>The full list includes lots beyond Scrum and XP, but they are a reasonable sample.</a:t>
            </a:r>
          </a:p>
          <a:p>
            <a:pPr lvl="1"/>
            <a:r>
              <a:rPr lang="en-US" dirty="0" smtClean="0"/>
              <a:t>Both are driven by granting that requirements evolve and are handled by a self-organizing team interacting with the customer.</a:t>
            </a:r>
          </a:p>
          <a:p>
            <a:pPr lvl="2"/>
            <a:r>
              <a:rPr lang="en-US" dirty="0" smtClean="0"/>
              <a:t>In XP, new ones can be discovered at any time.</a:t>
            </a:r>
          </a:p>
          <a:p>
            <a:pPr lvl="2"/>
            <a:r>
              <a:rPr lang="en-US" dirty="0" smtClean="0"/>
              <a:t>In Scrum they are expected only in the Planning Meeting.</a:t>
            </a:r>
            <a:endParaRPr lang="en-US" dirty="0"/>
          </a:p>
        </p:txBody>
      </p:sp>
      <p:sp>
        <p:nvSpPr>
          <p:cNvPr id="4" name="TextBox 3"/>
          <p:cNvSpPr txBox="1"/>
          <p:nvPr/>
        </p:nvSpPr>
        <p:spPr>
          <a:xfrm>
            <a:off x="5029200" y="2362200"/>
            <a:ext cx="1932703" cy="369332"/>
          </a:xfrm>
          <a:prstGeom prst="rect">
            <a:avLst/>
          </a:prstGeom>
          <a:noFill/>
        </p:spPr>
        <p:txBody>
          <a:bodyPr wrap="none" rtlCol="0">
            <a:spAutoFit/>
          </a:bodyPr>
          <a:lstStyle/>
          <a:p>
            <a:r>
              <a:rPr lang="en-US" dirty="0" smtClean="0">
                <a:solidFill>
                  <a:srgbClr val="FF0000"/>
                </a:solidFill>
              </a:rPr>
              <a:t>We’ll do some!  </a:t>
            </a:r>
            <a:r>
              <a:rPr lang="en-US" dirty="0" smtClean="0">
                <a:solidFill>
                  <a:srgbClr val="FF0000"/>
                </a:solidFill>
                <a:sym typeface="Wingdings"/>
              </a:rPr>
              <a:t></a:t>
            </a:r>
            <a:endParaRPr lang="en-US" dirty="0">
              <a:solidFill>
                <a:srgbClr val="FF0000"/>
              </a:solidFill>
            </a:endParaRPr>
          </a:p>
        </p:txBody>
      </p:sp>
    </p:spTree>
    <p:extLst>
      <p:ext uri="{BB962C8B-B14F-4D97-AF65-F5344CB8AC3E}">
        <p14:creationId xmlns:p14="http://schemas.microsoft.com/office/powerpoint/2010/main" val="14593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expressing requirements as user stories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Mike Cohn (Mountain Goat) shows how these evolve into more detail:</a:t>
            </a:r>
          </a:p>
          <a:p>
            <a:pPr lvl="1"/>
            <a:r>
              <a:rPr lang="en-US" dirty="0"/>
              <a:t>As a user, I can backup my entire hard drive</a:t>
            </a:r>
            <a:r>
              <a:rPr lang="en-US" dirty="0" smtClean="0"/>
              <a:t>.</a:t>
            </a:r>
          </a:p>
          <a:p>
            <a:r>
              <a:rPr lang="en-US" dirty="0" smtClean="0"/>
              <a:t>Evolves into two more specific ones:</a:t>
            </a:r>
          </a:p>
          <a:p>
            <a:pPr lvl="1"/>
            <a:r>
              <a:rPr lang="en-US" dirty="0"/>
              <a:t>As a power user, I can specify files or folders to backup based on file size, date created and date modified.</a:t>
            </a:r>
          </a:p>
          <a:p>
            <a:pPr lvl="1"/>
            <a:r>
              <a:rPr lang="en-US" dirty="0"/>
              <a:t>As a user, I can indicate folders not to backup so that my backup drive isn't filled up with things I don't need saved.</a:t>
            </a:r>
          </a:p>
        </p:txBody>
      </p:sp>
      <p:sp>
        <p:nvSpPr>
          <p:cNvPr id="4" name="TextBox 3"/>
          <p:cNvSpPr txBox="1"/>
          <p:nvPr/>
        </p:nvSpPr>
        <p:spPr>
          <a:xfrm>
            <a:off x="2885596" y="6488668"/>
            <a:ext cx="3134204" cy="369332"/>
          </a:xfrm>
          <a:prstGeom prst="rect">
            <a:avLst/>
          </a:prstGeom>
          <a:noFill/>
        </p:spPr>
        <p:txBody>
          <a:bodyPr wrap="none" rtlCol="0">
            <a:spAutoFit/>
          </a:bodyPr>
          <a:lstStyle/>
          <a:p>
            <a:r>
              <a:rPr lang="en-US" dirty="0" smtClean="0"/>
              <a:t>User stories from requirements</a:t>
            </a:r>
            <a:endParaRPr lang="en-US" dirty="0"/>
          </a:p>
        </p:txBody>
      </p:sp>
    </p:spTree>
    <p:extLst>
      <p:ext uri="{BB962C8B-B14F-4D97-AF65-F5344CB8AC3E}">
        <p14:creationId xmlns:p14="http://schemas.microsoft.com/office/powerpoint/2010/main" val="118855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Adding conditions of satisfaction:</a:t>
            </a:r>
          </a:p>
          <a:p>
            <a:pPr lvl="1"/>
            <a:r>
              <a:rPr lang="en-US" dirty="0"/>
              <a:t>As a vice president of marketing, I want to select a holiday season to be used when reviewing the performance of past advertising campaigns so that I can identify profitable ones</a:t>
            </a:r>
            <a:r>
              <a:rPr lang="en-US" dirty="0" smtClean="0"/>
              <a:t>.</a:t>
            </a:r>
          </a:p>
          <a:p>
            <a:r>
              <a:rPr lang="en-US" dirty="0" smtClean="0"/>
              <a:t>Evolves into:</a:t>
            </a:r>
          </a:p>
          <a:p>
            <a:pPr lvl="1"/>
            <a:r>
              <a:rPr lang="en-US" dirty="0"/>
              <a:t>Make sure it works with major retail holidays: Christmas, Easter, President’s Day, Mother’s Day, Father’s Day, Labor Day, New Year’s Day.</a:t>
            </a:r>
          </a:p>
          <a:p>
            <a:pPr lvl="1"/>
            <a:r>
              <a:rPr lang="en-US" dirty="0"/>
              <a:t>Support holidays that span two calendar years (none span three).</a:t>
            </a:r>
          </a:p>
          <a:p>
            <a:pPr lvl="1"/>
            <a:r>
              <a:rPr lang="en-US" dirty="0"/>
              <a:t>Holiday seasons can be set from one holiday to the next (such as Thanksgiving to Christmas).</a:t>
            </a:r>
          </a:p>
          <a:p>
            <a:pPr lvl="1"/>
            <a:r>
              <a:rPr lang="en-US" dirty="0"/>
              <a:t>Holiday seasons can be set to be a number of days prior to the holiday.</a:t>
            </a:r>
          </a:p>
          <a:p>
            <a:endParaRPr lang="en-US" dirty="0"/>
          </a:p>
        </p:txBody>
      </p:sp>
      <p:sp>
        <p:nvSpPr>
          <p:cNvPr id="4" name="TextBox 3"/>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416159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these come from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requirements are written roughly like user stories, to begin with:</a:t>
            </a:r>
          </a:p>
          <a:p>
            <a:pPr lvl="1"/>
            <a:r>
              <a:rPr lang="en-US" dirty="0"/>
              <a:t>Students can purchase monthly parking passes online</a:t>
            </a:r>
            <a:r>
              <a:rPr lang="en-US" dirty="0" smtClean="0"/>
              <a:t>.</a:t>
            </a:r>
          </a:p>
          <a:p>
            <a:pPr lvl="1"/>
            <a:endParaRPr lang="en-US" dirty="0"/>
          </a:p>
          <a:p>
            <a:pPr lvl="1"/>
            <a:r>
              <a:rPr lang="en-US" dirty="0"/>
              <a:t>Parking passes can be paid via credit cards</a:t>
            </a:r>
            <a:r>
              <a:rPr lang="en-US" dirty="0" smtClean="0"/>
              <a:t>.</a:t>
            </a:r>
          </a:p>
          <a:p>
            <a:pPr lvl="1"/>
            <a:endParaRPr lang="en-US" dirty="0"/>
          </a:p>
          <a:p>
            <a:pPr lvl="1"/>
            <a:r>
              <a:rPr lang="en-US" dirty="0"/>
              <a:t>Parking passes can be paid via PayPal.</a:t>
            </a:r>
          </a:p>
          <a:p>
            <a:pPr lvl="1"/>
            <a:r>
              <a:rPr lang="en-US" dirty="0"/>
              <a:t>Professors can input student marks.</a:t>
            </a:r>
          </a:p>
          <a:p>
            <a:pPr lvl="1"/>
            <a:r>
              <a:rPr lang="en-US" dirty="0"/>
              <a:t>Students can obtain their current seminar schedule.</a:t>
            </a:r>
          </a:p>
          <a:p>
            <a:pPr lvl="1"/>
            <a:r>
              <a:rPr lang="en-US" dirty="0"/>
              <a:t>Students can order official transcripts.</a:t>
            </a:r>
          </a:p>
          <a:p>
            <a:pPr lvl="1"/>
            <a:r>
              <a:rPr lang="en-US" dirty="0"/>
              <a:t>Students can only enroll in seminars for which they have prerequisites.</a:t>
            </a:r>
          </a:p>
          <a:p>
            <a:pPr lvl="1"/>
            <a:r>
              <a:rPr lang="en-US" dirty="0"/>
              <a:t>Transcripts will be available online via a standard browser</a:t>
            </a:r>
            <a:r>
              <a:rPr lang="en-US" dirty="0" smtClean="0"/>
              <a:t>.</a:t>
            </a:r>
            <a:endParaRPr lang="en-US" dirty="0"/>
          </a:p>
        </p:txBody>
      </p:sp>
      <p:sp>
        <p:nvSpPr>
          <p:cNvPr id="4" name="TextBox 3"/>
          <p:cNvSpPr txBox="1"/>
          <p:nvPr/>
        </p:nvSpPr>
        <p:spPr>
          <a:xfrm>
            <a:off x="1295400" y="2602468"/>
            <a:ext cx="6976752" cy="369332"/>
          </a:xfrm>
          <a:prstGeom prst="rect">
            <a:avLst/>
          </a:prstGeom>
          <a:noFill/>
        </p:spPr>
        <p:txBody>
          <a:bodyPr wrap="none" rtlCol="0">
            <a:spAutoFit/>
          </a:bodyPr>
          <a:lstStyle/>
          <a:p>
            <a:r>
              <a:rPr lang="en-US" dirty="0" smtClean="0">
                <a:solidFill>
                  <a:srgbClr val="FF0000"/>
                </a:solidFill>
              </a:rPr>
              <a:t>To park while in class, as a student, I can purchase a monthly pass online.</a:t>
            </a:r>
            <a:endParaRPr lang="en-US" dirty="0">
              <a:solidFill>
                <a:srgbClr val="FF0000"/>
              </a:solidFill>
            </a:endParaRPr>
          </a:p>
        </p:txBody>
      </p:sp>
      <p:sp>
        <p:nvSpPr>
          <p:cNvPr id="5" name="TextBox 4"/>
          <p:cNvSpPr txBox="1"/>
          <p:nvPr/>
        </p:nvSpPr>
        <p:spPr>
          <a:xfrm>
            <a:off x="1295400" y="3200400"/>
            <a:ext cx="5969114" cy="369332"/>
          </a:xfrm>
          <a:prstGeom prst="rect">
            <a:avLst/>
          </a:prstGeom>
          <a:noFill/>
        </p:spPr>
        <p:txBody>
          <a:bodyPr wrap="none" rtlCol="0">
            <a:spAutoFit/>
          </a:bodyPr>
          <a:lstStyle/>
          <a:p>
            <a:r>
              <a:rPr lang="en-US" dirty="0" smtClean="0">
                <a:solidFill>
                  <a:srgbClr val="FF0000"/>
                </a:solidFill>
              </a:rPr>
              <a:t>To pay for a parking pass, as a student, I can use a credit card.</a:t>
            </a:r>
            <a:endParaRPr lang="en-US" dirty="0">
              <a:solidFill>
                <a:srgbClr val="FF0000"/>
              </a:solidFill>
            </a:endParaRPr>
          </a:p>
        </p:txBody>
      </p:sp>
      <p:sp>
        <p:nvSpPr>
          <p:cNvPr id="6" name="TextBox 5"/>
          <p:cNvSpPr txBox="1"/>
          <p:nvPr/>
        </p:nvSpPr>
        <p:spPr>
          <a:xfrm>
            <a:off x="1295400" y="5879068"/>
            <a:ext cx="6014762" cy="369332"/>
          </a:xfrm>
          <a:prstGeom prst="rect">
            <a:avLst/>
          </a:prstGeom>
          <a:noFill/>
        </p:spPr>
        <p:txBody>
          <a:bodyPr wrap="none" rtlCol="0">
            <a:spAutoFit/>
          </a:bodyPr>
          <a:lstStyle/>
          <a:p>
            <a:r>
              <a:rPr lang="en-US" dirty="0" smtClean="0">
                <a:solidFill>
                  <a:srgbClr val="FF0000"/>
                </a:solidFill>
              </a:rPr>
              <a:t>To automate transcript access, as a student, I see mine online.</a:t>
            </a:r>
            <a:endParaRPr lang="en-US" dirty="0">
              <a:solidFill>
                <a:srgbClr val="FF0000"/>
              </a:solidFill>
            </a:endParaRPr>
          </a:p>
        </p:txBody>
      </p:sp>
      <p:sp>
        <p:nvSpPr>
          <p:cNvPr id="7" name="TextBox 6"/>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3623452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require more work</a:t>
            </a:r>
            <a:endParaRPr lang="en-US" dirty="0"/>
          </a:p>
        </p:txBody>
      </p:sp>
      <p:sp>
        <p:nvSpPr>
          <p:cNvPr id="3" name="Content Placeholder 2"/>
          <p:cNvSpPr>
            <a:spLocks noGrp="1"/>
          </p:cNvSpPr>
          <p:nvPr>
            <p:ph idx="1"/>
          </p:nvPr>
        </p:nvSpPr>
        <p:spPr/>
        <p:txBody>
          <a:bodyPr>
            <a:normAutofit lnSpcReduction="10000"/>
          </a:bodyPr>
          <a:lstStyle/>
          <a:p>
            <a:r>
              <a:rPr lang="en-US" b="1" dirty="0"/>
              <a:t>4.A.5 </a:t>
            </a:r>
            <a:r>
              <a:rPr lang="en-US" dirty="0"/>
              <a:t>The database shall support the generation and control of configuration objects; that is, objects which are themselves groupings of other objects in the database. The configuration control facilities shall allow access to the objects in a version group by the use of an incomplete name.</a:t>
            </a:r>
            <a:br>
              <a:rPr lang="en-US" dirty="0"/>
            </a:br>
            <a:endParaRPr lang="en-US" dirty="0"/>
          </a:p>
          <a:p>
            <a:r>
              <a:rPr lang="en-US" dirty="0" smtClean="0"/>
              <a:t>How would you make this into user stories?</a:t>
            </a:r>
            <a:endParaRPr lang="en-US" dirty="0"/>
          </a:p>
        </p:txBody>
      </p:sp>
      <p:sp>
        <p:nvSpPr>
          <p:cNvPr id="4" name="TextBox 3"/>
          <p:cNvSpPr txBox="1"/>
          <p:nvPr/>
        </p:nvSpPr>
        <p:spPr>
          <a:xfrm>
            <a:off x="871848" y="5726668"/>
            <a:ext cx="7891152" cy="646331"/>
          </a:xfrm>
          <a:prstGeom prst="rect">
            <a:avLst/>
          </a:prstGeom>
          <a:noFill/>
        </p:spPr>
        <p:txBody>
          <a:bodyPr wrap="square" rtlCol="0">
            <a:spAutoFit/>
          </a:bodyPr>
          <a:lstStyle/>
          <a:p>
            <a:r>
              <a:rPr lang="en-US" dirty="0" smtClean="0">
                <a:solidFill>
                  <a:srgbClr val="FF0000"/>
                </a:solidFill>
              </a:rPr>
              <a:t>E.g., To create and control configuration objects, as a system administrator, I can manipulate them as groupings of other objects in the database.</a:t>
            </a:r>
            <a:endParaRPr lang="en-US" dirty="0">
              <a:solidFill>
                <a:srgbClr val="FF0000"/>
              </a:solidFill>
            </a:endParaRPr>
          </a:p>
        </p:txBody>
      </p:sp>
      <p:sp>
        <p:nvSpPr>
          <p:cNvPr id="5" name="TextBox 4"/>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2890472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- 1</a:t>
            </a:r>
            <a:endParaRPr lang="en-US" dirty="0"/>
          </a:p>
        </p:txBody>
      </p:sp>
      <p:sp>
        <p:nvSpPr>
          <p:cNvPr id="3" name="Content Placeholder 2"/>
          <p:cNvSpPr>
            <a:spLocks noGrp="1"/>
          </p:cNvSpPr>
          <p:nvPr>
            <p:ph idx="1"/>
          </p:nvPr>
        </p:nvSpPr>
        <p:spPr/>
        <p:txBody>
          <a:bodyPr>
            <a:normAutofit fontScale="92500"/>
          </a:bodyPr>
          <a:lstStyle/>
          <a:p>
            <a:r>
              <a:rPr lang="en-US" dirty="0"/>
              <a:t>The user shall be able to search either all of the initial set of databases or select a subset from it. </a:t>
            </a:r>
          </a:p>
          <a:p>
            <a:r>
              <a:rPr lang="en-US" dirty="0" smtClean="0"/>
              <a:t>The </a:t>
            </a:r>
            <a:r>
              <a:rPr lang="en-US" dirty="0"/>
              <a:t>system shall provide appropriate viewers for the user to read documents in the document store. </a:t>
            </a:r>
          </a:p>
          <a:p>
            <a:r>
              <a:rPr lang="en-US" dirty="0" smtClean="0"/>
              <a:t>Every </a:t>
            </a:r>
            <a:r>
              <a:rPr lang="en-US" dirty="0"/>
              <a:t>order shall be allocated a unique identifier (ORDER_ID) which the user shall be able to copy to the account’s permanent storage area. </a:t>
            </a:r>
          </a:p>
          <a:p>
            <a:endParaRPr lang="en-US" dirty="0"/>
          </a:p>
        </p:txBody>
      </p:sp>
      <p:sp>
        <p:nvSpPr>
          <p:cNvPr id="4" name="TextBox 3"/>
          <p:cNvSpPr txBox="1"/>
          <p:nvPr/>
        </p:nvSpPr>
        <p:spPr>
          <a:xfrm>
            <a:off x="795649" y="5562600"/>
            <a:ext cx="8043552" cy="646331"/>
          </a:xfrm>
          <a:prstGeom prst="rect">
            <a:avLst/>
          </a:prstGeom>
          <a:noFill/>
        </p:spPr>
        <p:txBody>
          <a:bodyPr wrap="square" rtlCol="0">
            <a:spAutoFit/>
          </a:bodyPr>
          <a:lstStyle/>
          <a:p>
            <a:r>
              <a:rPr lang="en-US" dirty="0" smtClean="0">
                <a:solidFill>
                  <a:srgbClr val="FF0000"/>
                </a:solidFill>
              </a:rPr>
              <a:t>To keep track of my orders, as a permanent user, I can copy to my account storage area the system-allocated unique identifier for every one of my orders.</a:t>
            </a:r>
            <a:endParaRPr lang="en-US" dirty="0">
              <a:solidFill>
                <a:srgbClr val="FF0000"/>
              </a:solidFill>
            </a:endParaRPr>
          </a:p>
        </p:txBody>
      </p:sp>
      <p:sp>
        <p:nvSpPr>
          <p:cNvPr id="5" name="TextBox 4"/>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844689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Envision Phase precedes the </a:t>
            </a:r>
            <a:br>
              <a:rPr lang="en-US" dirty="0" smtClean="0"/>
            </a:br>
            <a:r>
              <a:rPr lang="en-US" dirty="0" smtClean="0"/>
              <a:t>planning proper</a:t>
            </a:r>
            <a:endParaRPr lang="en-US" dirty="0"/>
          </a:p>
        </p:txBody>
      </p:sp>
      <p:sp>
        <p:nvSpPr>
          <p:cNvPr id="3" name="Content Placeholder 2"/>
          <p:cNvSpPr>
            <a:spLocks noGrp="1"/>
          </p:cNvSpPr>
          <p:nvPr>
            <p:ph idx="1"/>
          </p:nvPr>
        </p:nvSpPr>
        <p:spPr>
          <a:xfrm>
            <a:off x="457200" y="1722437"/>
            <a:ext cx="8229600" cy="4525963"/>
          </a:xfrm>
        </p:spPr>
        <p:txBody>
          <a:bodyPr>
            <a:normAutofit fontScale="92500" lnSpcReduction="10000"/>
          </a:bodyPr>
          <a:lstStyle/>
          <a:p>
            <a:pPr marL="0" indent="0">
              <a:buNone/>
            </a:pPr>
            <a:r>
              <a:rPr lang="en-US" dirty="0" smtClean="0"/>
              <a:t>“How do you get started with agile planning?”</a:t>
            </a:r>
          </a:p>
          <a:p>
            <a:r>
              <a:rPr lang="en-US" sz="3000" dirty="0" smtClean="0"/>
              <a:t>Includes having a “tested” product vision</a:t>
            </a:r>
          </a:p>
          <a:p>
            <a:r>
              <a:rPr lang="en-US" sz="3000" dirty="0" smtClean="0"/>
              <a:t>Which includes a “releasable product”</a:t>
            </a:r>
          </a:p>
          <a:p>
            <a:r>
              <a:rPr lang="en-US" sz="3000" dirty="0" smtClean="0"/>
              <a:t>Working with the customer on product “goals”</a:t>
            </a:r>
          </a:p>
          <a:p>
            <a:r>
              <a:rPr lang="en-US" sz="3000" dirty="0" smtClean="0"/>
              <a:t>Coming up with an “elevator test statement”</a:t>
            </a:r>
          </a:p>
          <a:p>
            <a:r>
              <a:rPr lang="en-US" sz="3000" dirty="0" smtClean="0"/>
              <a:t>Project data sheet – p 106</a:t>
            </a:r>
          </a:p>
          <a:p>
            <a:r>
              <a:rPr lang="en-US" sz="3000" dirty="0" smtClean="0"/>
              <a:t>Product architecture – we’ll get back to this one!</a:t>
            </a:r>
          </a:p>
          <a:p>
            <a:r>
              <a:rPr lang="en-US" sz="3000" dirty="0" smtClean="0"/>
              <a:t>Initial risk guesses – “exploration factor”</a:t>
            </a:r>
          </a:p>
          <a:p>
            <a:r>
              <a:rPr lang="en-US" sz="3000" dirty="0" smtClean="0"/>
              <a:t>Project community:  Stakeholders &amp; team</a:t>
            </a:r>
          </a:p>
          <a:p>
            <a:pPr lvl="1"/>
            <a:endParaRPr lang="en-US" dirty="0" smtClean="0"/>
          </a:p>
          <a:p>
            <a:pPr lvl="1"/>
            <a:endParaRPr lang="en-US" dirty="0"/>
          </a:p>
        </p:txBody>
      </p:sp>
    </p:spTree>
    <p:extLst>
      <p:ext uri="{BB962C8B-B14F-4D97-AF65-F5344CB8AC3E}">
        <p14:creationId xmlns:p14="http://schemas.microsoft.com/office/powerpoint/2010/main" val="38784630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- 2</a:t>
            </a:r>
            <a:endParaRPr lang="en-US" dirty="0"/>
          </a:p>
        </p:txBody>
      </p:sp>
      <p:sp>
        <p:nvSpPr>
          <p:cNvPr id="3" name="Content Placeholder 2"/>
          <p:cNvSpPr>
            <a:spLocks noGrp="1"/>
          </p:cNvSpPr>
          <p:nvPr>
            <p:ph idx="1"/>
          </p:nvPr>
        </p:nvSpPr>
        <p:spPr/>
        <p:txBody>
          <a:bodyPr>
            <a:noAutofit/>
          </a:bodyPr>
          <a:lstStyle/>
          <a:p>
            <a:r>
              <a:rPr lang="en-US" sz="2400" dirty="0"/>
              <a:t>It shall be possible for all necessary communication between the APSE and the user to be expressed in the standard Ada character set </a:t>
            </a:r>
          </a:p>
          <a:p>
            <a:r>
              <a:rPr lang="en-US" sz="2400" dirty="0" smtClean="0"/>
              <a:t>The </a:t>
            </a:r>
            <a:r>
              <a:rPr lang="en-US" sz="2400" dirty="0"/>
              <a:t>system development process and deliverable documents shall conform to the process and deliverables defined in XYZCo-SP-STAN-95 </a:t>
            </a:r>
          </a:p>
          <a:p>
            <a:r>
              <a:rPr lang="en-US" sz="2400" dirty="0" smtClean="0"/>
              <a:t>The </a:t>
            </a:r>
            <a:r>
              <a:rPr lang="en-US" sz="2400" dirty="0"/>
              <a:t>system shall not disclose any personal information about customers apart from their name and reference number to the operators of the system </a:t>
            </a:r>
          </a:p>
          <a:p>
            <a:endParaRPr lang="en-US" sz="2400" dirty="0"/>
          </a:p>
        </p:txBody>
      </p:sp>
      <p:sp>
        <p:nvSpPr>
          <p:cNvPr id="4" name="TextBox 3"/>
          <p:cNvSpPr txBox="1"/>
          <p:nvPr/>
        </p:nvSpPr>
        <p:spPr>
          <a:xfrm>
            <a:off x="795649" y="5144869"/>
            <a:ext cx="8043552" cy="646331"/>
          </a:xfrm>
          <a:prstGeom prst="rect">
            <a:avLst/>
          </a:prstGeom>
          <a:noFill/>
        </p:spPr>
        <p:txBody>
          <a:bodyPr wrap="square" rtlCol="0">
            <a:spAutoFit/>
          </a:bodyPr>
          <a:lstStyle/>
          <a:p>
            <a:r>
              <a:rPr lang="en-US" dirty="0" smtClean="0">
                <a:solidFill>
                  <a:srgbClr val="FF0000"/>
                </a:solidFill>
              </a:rPr>
              <a:t>To maintain privacy of my personal information, as a customer, the system will only disclose my name and reference number to system operators.</a:t>
            </a:r>
            <a:endParaRPr lang="en-US" dirty="0">
              <a:solidFill>
                <a:srgbClr val="FF0000"/>
              </a:solidFill>
            </a:endParaRPr>
          </a:p>
        </p:txBody>
      </p:sp>
      <p:sp>
        <p:nvSpPr>
          <p:cNvPr id="5" name="TextBox 4"/>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163865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- 3</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a:t>A system goal </a:t>
            </a:r>
          </a:p>
          <a:p>
            <a:pPr lvl="1"/>
            <a:r>
              <a:rPr lang="en-US" sz="2400" dirty="0" smtClean="0"/>
              <a:t>The </a:t>
            </a:r>
            <a:r>
              <a:rPr lang="en-US" sz="2400" dirty="0"/>
              <a:t>system should be easy to use by experienced controllers and should be organized in such a way that user errors are minimized. </a:t>
            </a:r>
            <a:r>
              <a:rPr lang="en-US" sz="2400" dirty="0" smtClean="0"/>
              <a:t/>
            </a:r>
            <a:br>
              <a:rPr lang="en-US" sz="2400" dirty="0" smtClean="0"/>
            </a:br>
            <a:endParaRPr lang="en-US" sz="2400" dirty="0"/>
          </a:p>
          <a:p>
            <a:r>
              <a:rPr lang="en-US" sz="2800" dirty="0" smtClean="0"/>
              <a:t>A </a:t>
            </a:r>
            <a:r>
              <a:rPr lang="en-US" sz="2800" dirty="0"/>
              <a:t>verifiable non-functional requirement </a:t>
            </a:r>
          </a:p>
          <a:p>
            <a:pPr lvl="1"/>
            <a:r>
              <a:rPr lang="en-US" sz="2400" dirty="0" smtClean="0"/>
              <a:t>Experienced </a:t>
            </a:r>
            <a:r>
              <a:rPr lang="en-US" sz="2400" dirty="0"/>
              <a:t>controllers shall be able to use all the system functions after a total of two hours training. After this training, the average number of errors made by experienced users shall not exceed two per day. </a:t>
            </a:r>
            <a:endParaRPr lang="en-US" sz="2400" dirty="0">
              <a:effectLst/>
            </a:endParaRPr>
          </a:p>
        </p:txBody>
      </p:sp>
      <p:sp>
        <p:nvSpPr>
          <p:cNvPr id="4" name="TextBox 3"/>
          <p:cNvSpPr txBox="1"/>
          <p:nvPr/>
        </p:nvSpPr>
        <p:spPr>
          <a:xfrm>
            <a:off x="1176648" y="3011269"/>
            <a:ext cx="7433952" cy="646331"/>
          </a:xfrm>
          <a:prstGeom prst="rect">
            <a:avLst/>
          </a:prstGeom>
          <a:noFill/>
        </p:spPr>
        <p:txBody>
          <a:bodyPr wrap="square" rtlCol="0">
            <a:spAutoFit/>
          </a:bodyPr>
          <a:lstStyle/>
          <a:p>
            <a:r>
              <a:rPr lang="en-US" b="1" dirty="0" smtClean="0">
                <a:solidFill>
                  <a:srgbClr val="FF0000"/>
                </a:solidFill>
              </a:rPr>
              <a:t>This one’s crazy to write as a user story – a tip-off that the requirement is poorly written!</a:t>
            </a:r>
            <a:endParaRPr lang="en-US" b="1" dirty="0">
              <a:solidFill>
                <a:srgbClr val="FF0000"/>
              </a:solidFill>
            </a:endParaRPr>
          </a:p>
        </p:txBody>
      </p:sp>
      <p:sp>
        <p:nvSpPr>
          <p:cNvPr id="5" name="TextBox 4"/>
          <p:cNvSpPr txBox="1"/>
          <p:nvPr/>
        </p:nvSpPr>
        <p:spPr>
          <a:xfrm>
            <a:off x="1143000" y="5486400"/>
            <a:ext cx="7772400" cy="923330"/>
          </a:xfrm>
          <a:prstGeom prst="rect">
            <a:avLst/>
          </a:prstGeom>
          <a:noFill/>
        </p:spPr>
        <p:txBody>
          <a:bodyPr wrap="square" rtlCol="0">
            <a:spAutoFit/>
          </a:bodyPr>
          <a:lstStyle/>
          <a:p>
            <a:r>
              <a:rPr lang="en-US" dirty="0" smtClean="0">
                <a:solidFill>
                  <a:srgbClr val="FF0000"/>
                </a:solidFill>
              </a:rPr>
              <a:t>To help make training efficient, as a new controller, I can use all the system functions after a total of two hours of training, with an average of no more than two errors per day thereafter.</a:t>
            </a:r>
            <a:endParaRPr lang="en-US" dirty="0">
              <a:solidFill>
                <a:srgbClr val="FF0000"/>
              </a:solidFill>
            </a:endParaRPr>
          </a:p>
        </p:txBody>
      </p:sp>
      <p:sp>
        <p:nvSpPr>
          <p:cNvPr id="6" name="TextBox 5"/>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163865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- 4</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a:t>
            </a:r>
            <a:r>
              <a:rPr lang="en-US" dirty="0" smtClean="0"/>
              <a:t>real trouble-maker, with lots of things combined in one:</a:t>
            </a:r>
          </a:p>
          <a:p>
            <a:pPr lvl="1"/>
            <a:r>
              <a:rPr lang="en-US" b="1" dirty="0"/>
              <a:t>2.6 Grid facilities </a:t>
            </a:r>
            <a:r>
              <a:rPr lang="en-US" dirty="0"/>
              <a:t>To assist in the positioning of entities on a diagram, the user may turn on a grid in either </a:t>
            </a:r>
            <a:r>
              <a:rPr lang="en-US" dirty="0" err="1"/>
              <a:t>centimetres</a:t>
            </a:r>
            <a:r>
              <a:rPr lang="en-US" dirty="0"/>
              <a:t> or inches, via an option on the control panel. Initially, the grid is off. The grid may be turned on and off at any time during an editing session and can be toggled between inches and </a:t>
            </a:r>
            <a:r>
              <a:rPr lang="en-US" dirty="0" err="1"/>
              <a:t>centimetres</a:t>
            </a:r>
            <a:r>
              <a:rPr lang="en-US" dirty="0"/>
              <a:t> at any time. A grid option</a:t>
            </a:r>
            <a:br>
              <a:rPr lang="en-US" dirty="0"/>
            </a:br>
            <a:r>
              <a:rPr lang="en-US" dirty="0"/>
              <a:t>will be provided on the reduce-to-fit view but the number of </a:t>
            </a:r>
            <a:r>
              <a:rPr lang="en-US" dirty="0" smtClean="0"/>
              <a:t>grid lines </a:t>
            </a:r>
            <a:r>
              <a:rPr lang="en-US" dirty="0"/>
              <a:t>shown will be reduced to avoid filling the smaller </a:t>
            </a:r>
            <a:r>
              <a:rPr lang="en-US" dirty="0" smtClean="0"/>
              <a:t>diagram with </a:t>
            </a:r>
            <a:r>
              <a:rPr lang="en-US" dirty="0"/>
              <a:t>grid lines.</a:t>
            </a:r>
            <a:br>
              <a:rPr lang="en-US" dirty="0"/>
            </a:br>
            <a:endParaRPr lang="en-US" dirty="0"/>
          </a:p>
          <a:p>
            <a:endParaRPr lang="en-US" dirty="0">
              <a:effectLst/>
            </a:endParaRPr>
          </a:p>
        </p:txBody>
      </p:sp>
      <p:sp>
        <p:nvSpPr>
          <p:cNvPr id="4" name="TextBox 3"/>
          <p:cNvSpPr txBox="1"/>
          <p:nvPr/>
        </p:nvSpPr>
        <p:spPr>
          <a:xfrm>
            <a:off x="795649" y="5638800"/>
            <a:ext cx="8043552" cy="646331"/>
          </a:xfrm>
          <a:prstGeom prst="rect">
            <a:avLst/>
          </a:prstGeom>
          <a:noFill/>
        </p:spPr>
        <p:txBody>
          <a:bodyPr wrap="square" rtlCol="0">
            <a:spAutoFit/>
          </a:bodyPr>
          <a:lstStyle/>
          <a:p>
            <a:r>
              <a:rPr lang="en-US" i="1" dirty="0" smtClean="0">
                <a:solidFill>
                  <a:srgbClr val="FF0000"/>
                </a:solidFill>
              </a:rPr>
              <a:t>One part of this –</a:t>
            </a:r>
            <a:r>
              <a:rPr lang="en-US" dirty="0" smtClean="0">
                <a:solidFill>
                  <a:srgbClr val="FF0000"/>
                </a:solidFill>
              </a:rPr>
              <a:t> To assist in the positioning of entities on a diagram, as a user, I can turn on a grid in either </a:t>
            </a:r>
            <a:r>
              <a:rPr lang="en-US" dirty="0" err="1" smtClean="0">
                <a:solidFill>
                  <a:srgbClr val="FF0000"/>
                </a:solidFill>
              </a:rPr>
              <a:t>centimetres</a:t>
            </a:r>
            <a:r>
              <a:rPr lang="en-US" dirty="0" smtClean="0">
                <a:solidFill>
                  <a:srgbClr val="FF0000"/>
                </a:solidFill>
              </a:rPr>
              <a:t> or inches, via an option on the control panel.</a:t>
            </a:r>
            <a:endParaRPr lang="en-US" dirty="0">
              <a:solidFill>
                <a:srgbClr val="FF0000"/>
              </a:solidFill>
            </a:endParaRPr>
          </a:p>
        </p:txBody>
      </p:sp>
      <p:sp>
        <p:nvSpPr>
          <p:cNvPr id="5" name="TextBox 4"/>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3792977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groups, try these…</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Provide </a:t>
            </a:r>
            <a:r>
              <a:rPr lang="en-US" dirty="0"/>
              <a:t>facilities to enhance the exchange of information among faculty and staff during curriculum development.  Do so by enabling distribution of official information with ancillary discussion among authorized faculty members, staff, and faculty committees during all phases of subject proposal development and review, including prior to proposal submission to the COC/CGSP.</a:t>
            </a:r>
          </a:p>
          <a:p>
            <a:pPr marL="514350" indent="-514350">
              <a:buFont typeface="+mj-lt"/>
              <a:buAutoNum type="arabicPeriod"/>
            </a:pPr>
            <a:r>
              <a:rPr lang="en-US" dirty="0" smtClean="0"/>
              <a:t>Preserve </a:t>
            </a:r>
            <a:r>
              <a:rPr lang="en-US" dirty="0"/>
              <a:t>a record of these decisions and their context.</a:t>
            </a:r>
          </a:p>
          <a:p>
            <a:pPr marL="514350" indent="-514350">
              <a:buFont typeface="+mj-lt"/>
              <a:buAutoNum type="arabicPeriod"/>
            </a:pPr>
            <a:r>
              <a:rPr lang="en-US" dirty="0" smtClean="0"/>
              <a:t>Support </a:t>
            </a:r>
            <a:r>
              <a:rPr lang="en-US" dirty="0"/>
              <a:t>versioning and workflow management of the information that it maintains. </a:t>
            </a:r>
          </a:p>
          <a:p>
            <a:pPr marL="514350" indent="-514350">
              <a:buFont typeface="+mj-lt"/>
              <a:buAutoNum type="arabicPeriod"/>
            </a:pPr>
            <a:r>
              <a:rPr lang="en-US" dirty="0" smtClean="0"/>
              <a:t>Replace </a:t>
            </a:r>
            <a:r>
              <a:rPr lang="en-US" dirty="0"/>
              <a:t>the current catalog production system, in which departments submit subject listing changes both electronically and on paper and curricular changes on paper, with a fully electronic system.  (However, printed listings will still be obtainable upon request.)</a:t>
            </a:r>
          </a:p>
        </p:txBody>
      </p:sp>
      <p:sp>
        <p:nvSpPr>
          <p:cNvPr id="4" name="TextBox 3"/>
          <p:cNvSpPr txBox="1"/>
          <p:nvPr/>
        </p:nvSpPr>
        <p:spPr>
          <a:xfrm>
            <a:off x="-21922" y="2297668"/>
            <a:ext cx="1088722" cy="369332"/>
          </a:xfrm>
          <a:prstGeom prst="rect">
            <a:avLst/>
          </a:prstGeom>
          <a:noFill/>
        </p:spPr>
        <p:txBody>
          <a:bodyPr wrap="none" rtlCol="0">
            <a:spAutoFit/>
          </a:bodyPr>
          <a:lstStyle/>
          <a:p>
            <a:r>
              <a:rPr lang="en-US" dirty="0" smtClean="0">
                <a:solidFill>
                  <a:srgbClr val="FF0000"/>
                </a:solidFill>
              </a:rPr>
              <a:t>Mt Laurel</a:t>
            </a:r>
            <a:endParaRPr lang="en-US" dirty="0">
              <a:solidFill>
                <a:srgbClr val="FF0000"/>
              </a:solidFill>
            </a:endParaRPr>
          </a:p>
        </p:txBody>
      </p:sp>
      <p:sp>
        <p:nvSpPr>
          <p:cNvPr id="5" name="TextBox 4"/>
          <p:cNvSpPr txBox="1"/>
          <p:nvPr/>
        </p:nvSpPr>
        <p:spPr>
          <a:xfrm>
            <a:off x="-76200" y="3516868"/>
            <a:ext cx="990600" cy="369332"/>
          </a:xfrm>
          <a:prstGeom prst="rect">
            <a:avLst/>
          </a:prstGeom>
          <a:noFill/>
        </p:spPr>
        <p:txBody>
          <a:bodyPr wrap="square" rtlCol="0">
            <a:spAutoFit/>
          </a:bodyPr>
          <a:lstStyle/>
          <a:p>
            <a:r>
              <a:rPr lang="en-US" dirty="0" smtClean="0">
                <a:solidFill>
                  <a:srgbClr val="FF0000"/>
                </a:solidFill>
              </a:rPr>
              <a:t>Matt</a:t>
            </a:r>
            <a:endParaRPr lang="en-US" dirty="0">
              <a:solidFill>
                <a:srgbClr val="FF0000"/>
              </a:solidFill>
            </a:endParaRPr>
          </a:p>
        </p:txBody>
      </p:sp>
      <p:sp>
        <p:nvSpPr>
          <p:cNvPr id="6" name="TextBox 5"/>
          <p:cNvSpPr txBox="1"/>
          <p:nvPr/>
        </p:nvSpPr>
        <p:spPr>
          <a:xfrm>
            <a:off x="0" y="4126468"/>
            <a:ext cx="543739" cy="369332"/>
          </a:xfrm>
          <a:prstGeom prst="rect">
            <a:avLst/>
          </a:prstGeom>
          <a:noFill/>
        </p:spPr>
        <p:txBody>
          <a:bodyPr wrap="none" rtlCol="0">
            <a:spAutoFit/>
          </a:bodyPr>
          <a:lstStyle/>
          <a:p>
            <a:r>
              <a:rPr lang="en-US" dirty="0" smtClean="0">
                <a:solidFill>
                  <a:srgbClr val="FF0000"/>
                </a:solidFill>
              </a:rPr>
              <a:t>Left</a:t>
            </a:r>
            <a:endParaRPr lang="en-US" dirty="0">
              <a:solidFill>
                <a:srgbClr val="FF0000"/>
              </a:solidFill>
            </a:endParaRPr>
          </a:p>
        </p:txBody>
      </p:sp>
      <p:sp>
        <p:nvSpPr>
          <p:cNvPr id="7" name="TextBox 6"/>
          <p:cNvSpPr txBox="1"/>
          <p:nvPr/>
        </p:nvSpPr>
        <p:spPr>
          <a:xfrm>
            <a:off x="0" y="4888468"/>
            <a:ext cx="671979" cy="369332"/>
          </a:xfrm>
          <a:prstGeom prst="rect">
            <a:avLst/>
          </a:prstGeom>
          <a:noFill/>
        </p:spPr>
        <p:txBody>
          <a:bodyPr wrap="none" rtlCol="0">
            <a:spAutoFit/>
          </a:bodyPr>
          <a:lstStyle/>
          <a:p>
            <a:r>
              <a:rPr lang="en-US" dirty="0" smtClean="0">
                <a:solidFill>
                  <a:srgbClr val="FF0000"/>
                </a:solidFill>
              </a:rPr>
              <a:t>Right</a:t>
            </a:r>
            <a:endParaRPr lang="en-US" dirty="0">
              <a:solidFill>
                <a:srgbClr val="FF0000"/>
              </a:solidFill>
            </a:endParaRPr>
          </a:p>
        </p:txBody>
      </p:sp>
      <p:sp>
        <p:nvSpPr>
          <p:cNvPr id="8" name="TextBox 7"/>
          <p:cNvSpPr txBox="1"/>
          <p:nvPr/>
        </p:nvSpPr>
        <p:spPr>
          <a:xfrm>
            <a:off x="2819400" y="6488668"/>
            <a:ext cx="3661467" cy="369332"/>
          </a:xfrm>
          <a:prstGeom prst="rect">
            <a:avLst/>
          </a:prstGeom>
          <a:noFill/>
        </p:spPr>
        <p:txBody>
          <a:bodyPr wrap="none" rtlCol="0">
            <a:spAutoFit/>
          </a:bodyPr>
          <a:lstStyle/>
          <a:p>
            <a:r>
              <a:rPr lang="en-US" dirty="0" smtClean="0"/>
              <a:t>User stories from requirements, </a:t>
            </a:r>
            <a:r>
              <a:rPr lang="en-US" dirty="0" err="1" smtClean="0"/>
              <a:t>cntd</a:t>
            </a:r>
            <a:endParaRPr lang="en-US" dirty="0"/>
          </a:p>
        </p:txBody>
      </p:sp>
    </p:spTree>
    <p:extLst>
      <p:ext uri="{BB962C8B-B14F-4D97-AF65-F5344CB8AC3E}">
        <p14:creationId xmlns:p14="http://schemas.microsoft.com/office/powerpoint/2010/main" val="670442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“Old school” requirements – </a:t>
            </a:r>
            <a:br>
              <a:rPr lang="en-US" dirty="0" smtClean="0"/>
            </a:br>
            <a:r>
              <a:rPr lang="en-US" dirty="0" smtClean="0"/>
              <a:t>Your questions from the reading quiz</a:t>
            </a:r>
            <a:endParaRPr lang="en-US" dirty="0"/>
          </a:p>
        </p:txBody>
      </p:sp>
      <p:sp>
        <p:nvSpPr>
          <p:cNvPr id="6" name="Content Placeholder 5"/>
          <p:cNvSpPr>
            <a:spLocks noGrp="1"/>
          </p:cNvSpPr>
          <p:nvPr>
            <p:ph idx="1"/>
          </p:nvPr>
        </p:nvSpPr>
        <p:spPr/>
        <p:txBody>
          <a:bodyPr/>
          <a:lstStyle/>
          <a:p>
            <a:r>
              <a:rPr lang="en-US" dirty="0" smtClean="0"/>
              <a:t>How does EVM relate to SCRUM?  </a:t>
            </a:r>
            <a:r>
              <a:rPr lang="en-US" dirty="0" smtClean="0">
                <a:sym typeface="Wingdings"/>
              </a:rPr>
              <a:t></a:t>
            </a:r>
            <a:endParaRPr lang="en-US" dirty="0" smtClean="0"/>
          </a:p>
          <a:p>
            <a:r>
              <a:rPr lang="en-US" dirty="0" smtClean="0"/>
              <a:t>If the customer changes their mind, who absorbs the cost to backtrack?</a:t>
            </a:r>
          </a:p>
          <a:p>
            <a:pPr lvl="1"/>
            <a:r>
              <a:rPr lang="en-US" dirty="0" smtClean="0"/>
              <a:t>The slipperiest question ever! </a:t>
            </a:r>
          </a:p>
          <a:p>
            <a:r>
              <a:rPr lang="en-US" dirty="0" smtClean="0"/>
              <a:t>Independent testing – later</a:t>
            </a:r>
          </a:p>
          <a:p>
            <a:endParaRPr lang="en-US" dirty="0"/>
          </a:p>
        </p:txBody>
      </p:sp>
    </p:spTree>
    <p:extLst>
      <p:ext uri="{BB962C8B-B14F-4D97-AF65-F5344CB8AC3E}">
        <p14:creationId xmlns:p14="http://schemas.microsoft.com/office/powerpoint/2010/main" val="28418012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EVM and Scrum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EVM helps set a reasonable scope </a:t>
            </a:r>
            <a:r>
              <a:rPr lang="en-US" dirty="0" err="1" smtClean="0"/>
              <a:t>vs</a:t>
            </a:r>
            <a:r>
              <a:rPr lang="en-US" dirty="0" smtClean="0"/>
              <a:t> schedule given resources.</a:t>
            </a:r>
          </a:p>
          <a:p>
            <a:r>
              <a:rPr lang="en-US" dirty="0" smtClean="0"/>
              <a:t>Basically, you need a plan, a planned value, and earning rules.</a:t>
            </a:r>
          </a:p>
          <a:p>
            <a:pPr lvl="1"/>
            <a:r>
              <a:rPr lang="en-US" dirty="0" smtClean="0"/>
              <a:t>Project performance is then measured </a:t>
            </a:r>
            <a:r>
              <a:rPr lang="en-US" dirty="0" err="1" smtClean="0"/>
              <a:t>vs</a:t>
            </a:r>
            <a:r>
              <a:rPr lang="en-US" dirty="0" smtClean="0"/>
              <a:t> this.</a:t>
            </a:r>
          </a:p>
          <a:p>
            <a:pPr lvl="1"/>
            <a:r>
              <a:rPr lang="en-US" dirty="0" smtClean="0"/>
              <a:t>The initial assigning of “value” has always been murky.</a:t>
            </a:r>
          </a:p>
          <a:p>
            <a:pPr lvl="2"/>
            <a:r>
              <a:rPr lang="en-US" dirty="0" smtClean="0"/>
              <a:t>E.g., Shouldn’t a “must have” feature have infinite business value?</a:t>
            </a:r>
          </a:p>
          <a:p>
            <a:r>
              <a:rPr lang="en-US" dirty="0" smtClean="0"/>
              <a:t>But, with agile, you don’t know the full scope before starting!</a:t>
            </a:r>
          </a:p>
          <a:p>
            <a:pPr lvl="1"/>
            <a:r>
              <a:rPr lang="en-US" dirty="0" smtClean="0"/>
              <a:t>However, the “burn-up chart” is similar.</a:t>
            </a:r>
          </a:p>
          <a:p>
            <a:pPr lvl="1"/>
            <a:r>
              <a:rPr lang="en-US" dirty="0" smtClean="0"/>
              <a:t>More accurate because it only credits completion for integrated and tested code.</a:t>
            </a:r>
          </a:p>
          <a:p>
            <a:r>
              <a:rPr lang="en-US" dirty="0" smtClean="0"/>
              <a:t>Interesting article about this…see notes, below.  It studied defense projects.</a:t>
            </a:r>
          </a:p>
          <a:p>
            <a:pPr lvl="1"/>
            <a:r>
              <a:rPr lang="en-US" dirty="0" smtClean="0"/>
              <a:t>Authors suggest measuring EVM just at the “release level.”</a:t>
            </a:r>
          </a:p>
          <a:p>
            <a:pPr lvl="1"/>
            <a:r>
              <a:rPr lang="en-US" dirty="0" smtClean="0"/>
              <a:t>But the end of each sprint provides a spot to estimate progress, if sprint velocity and actual costs are known.</a:t>
            </a:r>
          </a:p>
          <a:p>
            <a:pPr lvl="1"/>
            <a:r>
              <a:rPr lang="en-US" dirty="0" smtClean="0"/>
              <a:t>Can use “story points” like “percent effort complete.”</a:t>
            </a:r>
          </a:p>
          <a:p>
            <a:pPr lvl="1"/>
            <a:r>
              <a:rPr lang="en-US" dirty="0" smtClean="0"/>
              <a:t>Their actual translation of EVM to Agile </a:t>
            </a:r>
            <a:r>
              <a:rPr lang="en-US" dirty="0" smtClean="0">
                <a:sym typeface="Wingdings"/>
              </a:rPr>
              <a:t></a:t>
            </a:r>
            <a:endParaRPr lang="en-US" dirty="0" smtClean="0"/>
          </a:p>
          <a:p>
            <a:pPr lvl="1"/>
            <a:endParaRPr lang="en-US" dirty="0"/>
          </a:p>
        </p:txBody>
      </p:sp>
      <p:sp>
        <p:nvSpPr>
          <p:cNvPr id="4" name="TextBox 3"/>
          <p:cNvSpPr txBox="1"/>
          <p:nvPr/>
        </p:nvSpPr>
        <p:spPr>
          <a:xfrm>
            <a:off x="2209800" y="6488668"/>
            <a:ext cx="1673017" cy="369332"/>
          </a:xfrm>
          <a:prstGeom prst="rect">
            <a:avLst/>
          </a:prstGeom>
          <a:noFill/>
        </p:spPr>
        <p:txBody>
          <a:bodyPr wrap="none" rtlCol="0">
            <a:spAutoFit/>
          </a:bodyPr>
          <a:lstStyle/>
          <a:p>
            <a:r>
              <a:rPr lang="en-US" dirty="0" smtClean="0"/>
              <a:t>EVM and Scrum</a:t>
            </a:r>
            <a:endParaRPr lang="en-US" dirty="0"/>
          </a:p>
        </p:txBody>
      </p:sp>
    </p:spTree>
    <p:extLst>
      <p:ext uri="{BB962C8B-B14F-4D97-AF65-F5344CB8AC3E}">
        <p14:creationId xmlns:p14="http://schemas.microsoft.com/office/powerpoint/2010/main" val="20997688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and EVM, </a:t>
            </a:r>
            <a:r>
              <a:rPr lang="en-US" dirty="0" err="1" smtClean="0"/>
              <a:t>cntd</a:t>
            </a:r>
            <a:endParaRPr lang="en-US" dirty="0"/>
          </a:p>
        </p:txBody>
      </p:sp>
      <p:pic>
        <p:nvPicPr>
          <p:cNvPr id="4" name="Picture 3"/>
          <p:cNvPicPr>
            <a:picLocks noChangeAspect="1"/>
          </p:cNvPicPr>
          <p:nvPr/>
        </p:nvPicPr>
        <p:blipFill>
          <a:blip r:embed="rId2"/>
          <a:stretch>
            <a:fillRect/>
          </a:stretch>
        </p:blipFill>
        <p:spPr>
          <a:xfrm>
            <a:off x="355600" y="1524000"/>
            <a:ext cx="3759200" cy="4292600"/>
          </a:xfrm>
          <a:prstGeom prst="rect">
            <a:avLst/>
          </a:prstGeom>
        </p:spPr>
      </p:pic>
      <p:pic>
        <p:nvPicPr>
          <p:cNvPr id="6" name="Picture 5"/>
          <p:cNvPicPr>
            <a:picLocks noChangeAspect="1"/>
          </p:cNvPicPr>
          <p:nvPr/>
        </p:nvPicPr>
        <p:blipFill>
          <a:blip r:embed="rId3"/>
          <a:stretch>
            <a:fillRect/>
          </a:stretch>
        </p:blipFill>
        <p:spPr>
          <a:xfrm>
            <a:off x="4508500" y="1473200"/>
            <a:ext cx="3721100" cy="5308600"/>
          </a:xfrm>
          <a:prstGeom prst="rect">
            <a:avLst/>
          </a:prstGeom>
        </p:spPr>
      </p:pic>
      <p:sp>
        <p:nvSpPr>
          <p:cNvPr id="7" name="TextBox 6"/>
          <p:cNvSpPr txBox="1"/>
          <p:nvPr/>
        </p:nvSpPr>
        <p:spPr>
          <a:xfrm>
            <a:off x="1828800" y="6488668"/>
            <a:ext cx="2200279" cy="369332"/>
          </a:xfrm>
          <a:prstGeom prst="rect">
            <a:avLst/>
          </a:prstGeom>
          <a:noFill/>
        </p:spPr>
        <p:txBody>
          <a:bodyPr wrap="none" rtlCol="0">
            <a:spAutoFit/>
          </a:bodyPr>
          <a:lstStyle/>
          <a:p>
            <a:r>
              <a:rPr lang="en-US" dirty="0" smtClean="0"/>
              <a:t>EVM and Scrum, </a:t>
            </a:r>
            <a:r>
              <a:rPr lang="en-US" dirty="0" err="1" smtClean="0"/>
              <a:t>cntd</a:t>
            </a:r>
            <a:endParaRPr lang="en-US" dirty="0"/>
          </a:p>
        </p:txBody>
      </p:sp>
    </p:spTree>
    <p:extLst>
      <p:ext uri="{BB962C8B-B14F-4D97-AF65-F5344CB8AC3E}">
        <p14:creationId xmlns:p14="http://schemas.microsoft.com/office/powerpoint/2010/main" val="39605649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Additional questions from the quiz</a:t>
            </a:r>
            <a:endParaRPr lang="en-US" dirty="0">
              <a:solidFill>
                <a:srgbClr val="FF0000"/>
              </a:solidFill>
            </a:endParaRPr>
          </a:p>
        </p:txBody>
      </p:sp>
      <p:sp>
        <p:nvSpPr>
          <p:cNvPr id="4" name="Content Placeholder 3"/>
          <p:cNvSpPr>
            <a:spLocks noGrp="1"/>
          </p:cNvSpPr>
          <p:nvPr>
            <p:ph idx="1"/>
          </p:nvPr>
        </p:nvSpPr>
        <p:spPr/>
        <p:txBody>
          <a:bodyPr/>
          <a:lstStyle/>
          <a:p>
            <a:r>
              <a:rPr lang="en-US" dirty="0" smtClean="0"/>
              <a:t>Difference between design and requirements</a:t>
            </a:r>
          </a:p>
          <a:p>
            <a:r>
              <a:rPr lang="en-US" dirty="0" smtClean="0"/>
              <a:t>How much detail is needed in requirements</a:t>
            </a:r>
          </a:p>
          <a:p>
            <a:r>
              <a:rPr lang="en-US" dirty="0" smtClean="0"/>
              <a:t>Journey maps</a:t>
            </a:r>
          </a:p>
          <a:p>
            <a:r>
              <a:rPr lang="en-US" dirty="0" smtClean="0"/>
              <a:t>Using open-ended decision support tools</a:t>
            </a:r>
          </a:p>
          <a:p>
            <a:r>
              <a:rPr lang="en-US" dirty="0" smtClean="0"/>
              <a:t>What if your “customer” </a:t>
            </a:r>
            <a:r>
              <a:rPr lang="en-US" dirty="0" err="1" smtClean="0"/>
              <a:t>doesn</a:t>
            </a:r>
            <a:r>
              <a:rPr lang="fr-FR" dirty="0" smtClean="0"/>
              <a:t>’</a:t>
            </a:r>
            <a:r>
              <a:rPr lang="en-US" dirty="0" smtClean="0"/>
              <a:t>t have a real concept of what they want?</a:t>
            </a:r>
            <a:endParaRPr lang="en-US" dirty="0"/>
          </a:p>
        </p:txBody>
      </p:sp>
    </p:spTree>
    <p:extLst>
      <p:ext uri="{BB962C8B-B14F-4D97-AF65-F5344CB8AC3E}">
        <p14:creationId xmlns:p14="http://schemas.microsoft.com/office/powerpoint/2010/main" val="149270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Additions</a:t>
            </a:r>
            <a:r>
              <a:rPr lang="en-US" dirty="0" smtClean="0"/>
              <a:t> – Design </a:t>
            </a:r>
            <a:r>
              <a:rPr lang="en-US" dirty="0" err="1" smtClean="0"/>
              <a:t>vs</a:t>
            </a:r>
            <a:r>
              <a:rPr lang="en-US" dirty="0" smtClean="0"/>
              <a:t> requirements</a:t>
            </a:r>
            <a:endParaRPr lang="en-US" dirty="0"/>
          </a:p>
        </p:txBody>
      </p:sp>
      <p:sp>
        <p:nvSpPr>
          <p:cNvPr id="4" name="Content Placeholder 3"/>
          <p:cNvSpPr>
            <a:spLocks noGrp="1"/>
          </p:cNvSpPr>
          <p:nvPr>
            <p:ph idx="1"/>
          </p:nvPr>
        </p:nvSpPr>
        <p:spPr/>
        <p:txBody>
          <a:bodyPr/>
          <a:lstStyle/>
          <a:p>
            <a:r>
              <a:rPr lang="en-US" dirty="0" smtClean="0"/>
              <a:t>There are two ways groups distinguish these:</a:t>
            </a:r>
          </a:p>
          <a:p>
            <a:pPr lvl="1"/>
            <a:r>
              <a:rPr lang="en-US" dirty="0" smtClean="0"/>
              <a:t>“It’s requirements if it came from the customer.”</a:t>
            </a:r>
          </a:p>
          <a:p>
            <a:pPr lvl="2"/>
            <a:r>
              <a:rPr lang="en-US" dirty="0" smtClean="0"/>
              <a:t>This can be important, because it decides who you have to convince to change something.</a:t>
            </a:r>
          </a:p>
          <a:p>
            <a:pPr lvl="1"/>
            <a:r>
              <a:rPr lang="en-US" dirty="0" smtClean="0"/>
              <a:t>“It’s requirements if it says “what to do” and design if it says “how to do it.”</a:t>
            </a:r>
          </a:p>
          <a:p>
            <a:pPr lvl="2"/>
            <a:r>
              <a:rPr lang="en-US" dirty="0" smtClean="0"/>
              <a:t>This can be important because usually different people are the experts about each aspect.</a:t>
            </a:r>
          </a:p>
          <a:p>
            <a:pPr lvl="2"/>
            <a:r>
              <a:rPr lang="en-US" dirty="0" smtClean="0"/>
              <a:t>The author of “how to do it” was a technical expert.</a:t>
            </a:r>
          </a:p>
          <a:p>
            <a:pPr lvl="2"/>
            <a:r>
              <a:rPr lang="en-US" dirty="0" smtClean="0"/>
              <a:t>So, calling that “design” fits the roles involved.</a:t>
            </a:r>
            <a:endParaRPr lang="en-US" dirty="0"/>
          </a:p>
        </p:txBody>
      </p:sp>
    </p:spTree>
    <p:extLst>
      <p:ext uri="{BB962C8B-B14F-4D97-AF65-F5344CB8AC3E}">
        <p14:creationId xmlns:p14="http://schemas.microsoft.com/office/powerpoint/2010/main" val="2085469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Additions</a:t>
            </a:r>
            <a:r>
              <a:rPr lang="en-US" dirty="0" smtClean="0"/>
              <a:t> – How much detail?</a:t>
            </a:r>
            <a:endParaRPr lang="en-US" dirty="0"/>
          </a:p>
        </p:txBody>
      </p:sp>
      <p:sp>
        <p:nvSpPr>
          <p:cNvPr id="4" name="Content Placeholder 3"/>
          <p:cNvSpPr>
            <a:spLocks noGrp="1"/>
          </p:cNvSpPr>
          <p:nvPr>
            <p:ph idx="1"/>
          </p:nvPr>
        </p:nvSpPr>
        <p:spPr/>
        <p:txBody>
          <a:bodyPr/>
          <a:lstStyle/>
          <a:p>
            <a:r>
              <a:rPr lang="en-US" dirty="0" smtClean="0"/>
              <a:t>The usual answer to this one is, “Add detail until the implementers know what to do.”</a:t>
            </a:r>
          </a:p>
          <a:p>
            <a:r>
              <a:rPr lang="en-US" dirty="0" smtClean="0"/>
              <a:t>In agile groups, usually the user story itself isn’t enough.</a:t>
            </a:r>
          </a:p>
          <a:p>
            <a:pPr lvl="1"/>
            <a:r>
              <a:rPr lang="en-US" dirty="0" smtClean="0"/>
              <a:t>So the developers ask questions of the client (or whoever can answer these).</a:t>
            </a:r>
          </a:p>
          <a:p>
            <a:pPr lvl="2"/>
            <a:r>
              <a:rPr lang="en-US" dirty="0" smtClean="0"/>
              <a:t>At the planning meeting, or</a:t>
            </a:r>
          </a:p>
          <a:p>
            <a:pPr lvl="2"/>
            <a:r>
              <a:rPr lang="en-US" dirty="0" smtClean="0"/>
              <a:t>At daily standup meetings, if they attend.</a:t>
            </a:r>
          </a:p>
          <a:p>
            <a:pPr lvl="2"/>
            <a:r>
              <a:rPr lang="en-US" dirty="0" smtClean="0"/>
              <a:t>Or, in XP, while working with them during the day.</a:t>
            </a:r>
            <a:endParaRPr lang="en-US" dirty="0"/>
          </a:p>
        </p:txBody>
      </p:sp>
    </p:spTree>
    <p:extLst>
      <p:ext uri="{BB962C8B-B14F-4D97-AF65-F5344CB8AC3E}">
        <p14:creationId xmlns:p14="http://schemas.microsoft.com/office/powerpoint/2010/main" val="208546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That start is followed by the Speculate Phase that you read about this week</a:t>
            </a:r>
            <a:endParaRPr lang="en-US" dirty="0"/>
          </a:p>
        </p:txBody>
      </p:sp>
      <p:sp>
        <p:nvSpPr>
          <p:cNvPr id="3" name="Content Placeholder 2"/>
          <p:cNvSpPr>
            <a:spLocks noGrp="1"/>
          </p:cNvSpPr>
          <p:nvPr>
            <p:ph idx="1"/>
          </p:nvPr>
        </p:nvSpPr>
        <p:spPr>
          <a:xfrm>
            <a:off x="457200" y="1600200"/>
            <a:ext cx="8229600" cy="3657600"/>
          </a:xfrm>
        </p:spPr>
        <p:txBody>
          <a:bodyPr>
            <a:normAutofit/>
          </a:bodyPr>
          <a:lstStyle/>
          <a:p>
            <a:pPr marL="0" indent="0">
              <a:buNone/>
            </a:pPr>
            <a:r>
              <a:rPr lang="en-US" sz="2800" dirty="0" smtClean="0"/>
              <a:t>As in, </a:t>
            </a:r>
            <a:r>
              <a:rPr lang="en-US" sz="2800" dirty="0" err="1" smtClean="0"/>
              <a:t>Highsmith’s</a:t>
            </a:r>
            <a:r>
              <a:rPr lang="en-US" sz="2800" dirty="0" smtClean="0"/>
              <a:t> </a:t>
            </a:r>
            <a:r>
              <a:rPr lang="en-US" sz="2800" dirty="0" err="1" smtClean="0"/>
              <a:t>Ch</a:t>
            </a:r>
            <a:r>
              <a:rPr lang="en-US" sz="2800" dirty="0" smtClean="0"/>
              <a:t> 7 – Project planning</a:t>
            </a:r>
          </a:p>
          <a:p>
            <a:r>
              <a:rPr lang="en-US" sz="2800" dirty="0" smtClean="0"/>
              <a:t>Two aspects:</a:t>
            </a:r>
          </a:p>
          <a:p>
            <a:pPr lvl="1"/>
            <a:r>
              <a:rPr lang="en-US" sz="2400" dirty="0" smtClean="0"/>
              <a:t>Getting good requirements</a:t>
            </a:r>
          </a:p>
          <a:p>
            <a:pPr lvl="2"/>
            <a:r>
              <a:rPr lang="en-US" sz="2000" dirty="0" smtClean="0"/>
              <a:t>Expanding the </a:t>
            </a:r>
            <a:r>
              <a:rPr lang="en-US" sz="2000" dirty="0" err="1" smtClean="0"/>
              <a:t>Ch</a:t>
            </a:r>
            <a:r>
              <a:rPr lang="en-US" sz="2000" dirty="0" smtClean="0"/>
              <a:t> 6 Vision into “user stories”</a:t>
            </a:r>
          </a:p>
          <a:p>
            <a:pPr lvl="1"/>
            <a:r>
              <a:rPr lang="en-US" sz="2400" dirty="0" smtClean="0"/>
              <a:t>Getting a good project plan – Part 1 slides we just did</a:t>
            </a:r>
          </a:p>
          <a:p>
            <a:r>
              <a:rPr lang="en-US" sz="2800" dirty="0" smtClean="0"/>
              <a:t>I think it’s “assumed” at this point that you will use some basic architectural framework.</a:t>
            </a:r>
          </a:p>
          <a:p>
            <a:pPr lvl="1"/>
            <a:r>
              <a:rPr lang="en-US" sz="2400" dirty="0" smtClean="0"/>
              <a:t>We’ll do a week on design, coming up.</a:t>
            </a:r>
          </a:p>
          <a:p>
            <a:endParaRPr lang="en-US" sz="2800" dirty="0"/>
          </a:p>
        </p:txBody>
      </p:sp>
    </p:spTree>
    <p:extLst>
      <p:ext uri="{BB962C8B-B14F-4D97-AF65-F5344CB8AC3E}">
        <p14:creationId xmlns:p14="http://schemas.microsoft.com/office/powerpoint/2010/main" val="144308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Additions</a:t>
            </a:r>
            <a:r>
              <a:rPr lang="en-US" dirty="0" smtClean="0"/>
              <a:t> – Journey maps</a:t>
            </a:r>
            <a:endParaRPr lang="en-US" dirty="0"/>
          </a:p>
        </p:txBody>
      </p:sp>
      <p:sp>
        <p:nvSpPr>
          <p:cNvPr id="4" name="Content Placeholder 3"/>
          <p:cNvSpPr>
            <a:spLocks noGrp="1"/>
          </p:cNvSpPr>
          <p:nvPr>
            <p:ph idx="1"/>
          </p:nvPr>
        </p:nvSpPr>
        <p:spPr/>
        <p:txBody>
          <a:bodyPr/>
          <a:lstStyle/>
          <a:p>
            <a:r>
              <a:rPr lang="en-US" dirty="0" smtClean="0"/>
              <a:t>We didn’t discuss these.</a:t>
            </a:r>
          </a:p>
          <a:p>
            <a:r>
              <a:rPr lang="en-US" dirty="0" smtClean="0"/>
              <a:t>Idea is to show one entire user’s experience with the system.</a:t>
            </a:r>
          </a:p>
          <a:p>
            <a:pPr lvl="1"/>
            <a:r>
              <a:rPr lang="en-US" dirty="0" smtClean="0"/>
              <a:t>Covers multiple user stories.</a:t>
            </a:r>
          </a:p>
          <a:p>
            <a:pPr lvl="1"/>
            <a:r>
              <a:rPr lang="en-US" dirty="0" smtClean="0"/>
              <a:t>Fits with defining “roles” or “persona.”</a:t>
            </a:r>
          </a:p>
          <a:p>
            <a:pPr lvl="1"/>
            <a:r>
              <a:rPr lang="en-US" dirty="0" smtClean="0"/>
              <a:t>Example </a:t>
            </a:r>
            <a:r>
              <a:rPr lang="en-US" dirty="0" smtClean="0">
                <a:sym typeface="Wingdings"/>
              </a:rPr>
              <a:t></a:t>
            </a:r>
            <a:endParaRPr lang="en-US" dirty="0"/>
          </a:p>
        </p:txBody>
      </p:sp>
    </p:spTree>
    <p:extLst>
      <p:ext uri="{BB962C8B-B14F-4D97-AF65-F5344CB8AC3E}">
        <p14:creationId xmlns:p14="http://schemas.microsoft.com/office/powerpoint/2010/main" val="208546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Additions</a:t>
            </a:r>
            <a:r>
              <a:rPr lang="en-US" dirty="0"/>
              <a:t> – Journey </a:t>
            </a:r>
            <a:r>
              <a:rPr lang="en-US" dirty="0" smtClean="0"/>
              <a:t>maps, </a:t>
            </a:r>
            <a:r>
              <a:rPr lang="en-US" dirty="0" err="1" smtClean="0"/>
              <a:t>cntd</a:t>
            </a:r>
            <a:endParaRPr lang="en-US" dirty="0"/>
          </a:p>
        </p:txBody>
      </p:sp>
      <p:pic>
        <p:nvPicPr>
          <p:cNvPr id="4" name="Picture 3"/>
          <p:cNvPicPr>
            <a:picLocks noChangeAspect="1"/>
          </p:cNvPicPr>
          <p:nvPr/>
        </p:nvPicPr>
        <p:blipFill>
          <a:blip r:embed="rId3"/>
          <a:stretch>
            <a:fillRect/>
          </a:stretch>
        </p:blipFill>
        <p:spPr>
          <a:xfrm>
            <a:off x="0" y="1409700"/>
            <a:ext cx="9144000" cy="5143500"/>
          </a:xfrm>
          <a:prstGeom prst="rect">
            <a:avLst/>
          </a:prstGeom>
        </p:spPr>
      </p:pic>
    </p:spTree>
    <p:extLst>
      <p:ext uri="{BB962C8B-B14F-4D97-AF65-F5344CB8AC3E}">
        <p14:creationId xmlns:p14="http://schemas.microsoft.com/office/powerpoint/2010/main" val="365399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Additions</a:t>
            </a:r>
            <a:r>
              <a:rPr lang="en-US" dirty="0" smtClean="0"/>
              <a:t> – Open-ended tools</a:t>
            </a:r>
            <a:endParaRPr lang="en-US" dirty="0"/>
          </a:p>
        </p:txBody>
      </p:sp>
      <p:sp>
        <p:nvSpPr>
          <p:cNvPr id="4" name="Content Placeholder 3"/>
          <p:cNvSpPr>
            <a:spLocks noGrp="1"/>
          </p:cNvSpPr>
          <p:nvPr>
            <p:ph idx="1"/>
          </p:nvPr>
        </p:nvSpPr>
        <p:spPr/>
        <p:txBody>
          <a:bodyPr/>
          <a:lstStyle/>
          <a:p>
            <a:r>
              <a:rPr lang="en-US" dirty="0" smtClean="0"/>
              <a:t>Mind maps and story boards are good examples.</a:t>
            </a:r>
          </a:p>
          <a:p>
            <a:pPr lvl="1"/>
            <a:r>
              <a:rPr lang="en-US" dirty="0" smtClean="0"/>
              <a:t>Focus groups also can be used.</a:t>
            </a:r>
          </a:p>
          <a:p>
            <a:pPr lvl="1"/>
            <a:r>
              <a:rPr lang="en-US" dirty="0" smtClean="0"/>
              <a:t>Or, simply doing open-ended interviewing.</a:t>
            </a:r>
          </a:p>
          <a:p>
            <a:r>
              <a:rPr lang="en-US" dirty="0" smtClean="0"/>
              <a:t>Goal is to stimulate further thinking about what the system should be.</a:t>
            </a:r>
          </a:p>
          <a:p>
            <a:r>
              <a:rPr lang="en-US" dirty="0" smtClean="0"/>
              <a:t>Typically, shown to a range of stakeholders.</a:t>
            </a:r>
          </a:p>
          <a:p>
            <a:r>
              <a:rPr lang="en-US" dirty="0" smtClean="0"/>
              <a:t>Let them talk, take notes.</a:t>
            </a:r>
            <a:endParaRPr lang="en-US" dirty="0"/>
          </a:p>
        </p:txBody>
      </p:sp>
    </p:spTree>
    <p:extLst>
      <p:ext uri="{BB962C8B-B14F-4D97-AF65-F5344CB8AC3E}">
        <p14:creationId xmlns:p14="http://schemas.microsoft.com/office/powerpoint/2010/main" val="2085469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Additions</a:t>
            </a:r>
            <a:r>
              <a:rPr lang="en-US" dirty="0" smtClean="0"/>
              <a:t> – Customer haziness</a:t>
            </a:r>
            <a:endParaRPr lang="en-US" dirty="0"/>
          </a:p>
        </p:txBody>
      </p:sp>
      <p:sp>
        <p:nvSpPr>
          <p:cNvPr id="4" name="Content Placeholder 3"/>
          <p:cNvSpPr>
            <a:spLocks noGrp="1"/>
          </p:cNvSpPr>
          <p:nvPr>
            <p:ph idx="1"/>
          </p:nvPr>
        </p:nvSpPr>
        <p:spPr/>
        <p:txBody>
          <a:bodyPr/>
          <a:lstStyle/>
          <a:p>
            <a:r>
              <a:rPr lang="en-US" dirty="0" smtClean="0"/>
              <a:t>What if your “customer” doesn’t have a real concept of what they want?</a:t>
            </a:r>
          </a:p>
          <a:p>
            <a:pPr lvl="1"/>
            <a:r>
              <a:rPr lang="en-US" dirty="0" smtClean="0"/>
              <a:t>Try the open-ended tools, previous slide!</a:t>
            </a:r>
          </a:p>
          <a:p>
            <a:pPr lvl="1"/>
            <a:r>
              <a:rPr lang="en-US" dirty="0" smtClean="0"/>
              <a:t>Do this like you were job-seeking –</a:t>
            </a:r>
          </a:p>
          <a:p>
            <a:pPr lvl="2"/>
            <a:r>
              <a:rPr lang="en-US" dirty="0" smtClean="0"/>
              <a:t>Ask them who else you might talk to.</a:t>
            </a:r>
          </a:p>
          <a:p>
            <a:pPr lvl="2"/>
            <a:r>
              <a:rPr lang="en-US" dirty="0" smtClean="0"/>
              <a:t>Who might lead you to someone else, etc.</a:t>
            </a:r>
          </a:p>
          <a:p>
            <a:pPr lvl="2"/>
            <a:r>
              <a:rPr lang="en-US" dirty="0" smtClean="0"/>
              <a:t>Eventually, you’ll discover if anyone knows!</a:t>
            </a:r>
            <a:endParaRPr lang="en-US" dirty="0"/>
          </a:p>
        </p:txBody>
      </p:sp>
    </p:spTree>
    <p:extLst>
      <p:ext uri="{BB962C8B-B14F-4D97-AF65-F5344CB8AC3E}">
        <p14:creationId xmlns:p14="http://schemas.microsoft.com/office/powerpoint/2010/main" val="208546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question for your groups</a:t>
            </a:r>
            <a:endParaRPr lang="en-US" dirty="0"/>
          </a:p>
        </p:txBody>
      </p:sp>
      <p:sp>
        <p:nvSpPr>
          <p:cNvPr id="3" name="Content Placeholder 2"/>
          <p:cNvSpPr>
            <a:spLocks noGrp="1"/>
          </p:cNvSpPr>
          <p:nvPr>
            <p:ph idx="1"/>
          </p:nvPr>
        </p:nvSpPr>
        <p:spPr/>
        <p:txBody>
          <a:bodyPr/>
          <a:lstStyle/>
          <a:p>
            <a:r>
              <a:rPr lang="en-US" dirty="0" smtClean="0"/>
              <a:t>Which comes first – </a:t>
            </a:r>
          </a:p>
          <a:p>
            <a:pPr lvl="1"/>
            <a:r>
              <a:rPr lang="en-US" dirty="0" smtClean="0"/>
              <a:t>Architecture?  Or,</a:t>
            </a:r>
          </a:p>
          <a:p>
            <a:pPr lvl="1"/>
            <a:r>
              <a:rPr lang="en-US" dirty="0" smtClean="0"/>
              <a:t>Requirements?</a:t>
            </a:r>
            <a:endParaRPr lang="en-US" dirty="0"/>
          </a:p>
        </p:txBody>
      </p:sp>
      <p:sp>
        <p:nvSpPr>
          <p:cNvPr id="4" name="Regular Pentagon 3"/>
          <p:cNvSpPr/>
          <p:nvPr/>
        </p:nvSpPr>
        <p:spPr>
          <a:xfrm>
            <a:off x="914400" y="4114800"/>
            <a:ext cx="1066800" cy="914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Req</a:t>
            </a:r>
            <a:endParaRPr lang="en-US" dirty="0"/>
          </a:p>
        </p:txBody>
      </p:sp>
      <p:sp>
        <p:nvSpPr>
          <p:cNvPr id="5" name="Heptagon 4"/>
          <p:cNvSpPr/>
          <p:nvPr/>
        </p:nvSpPr>
        <p:spPr>
          <a:xfrm>
            <a:off x="2895600" y="4191000"/>
            <a:ext cx="1066800" cy="990600"/>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Arch</a:t>
            </a:r>
            <a:endParaRPr lang="en-US" dirty="0"/>
          </a:p>
        </p:txBody>
      </p:sp>
      <p:cxnSp>
        <p:nvCxnSpPr>
          <p:cNvPr id="6" name="Straight Arrow Connector 5"/>
          <p:cNvCxnSpPr/>
          <p:nvPr/>
        </p:nvCxnSpPr>
        <p:spPr>
          <a:xfrm>
            <a:off x="2209800" y="46482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191000" y="4495800"/>
            <a:ext cx="798040" cy="369332"/>
          </a:xfrm>
          <a:prstGeom prst="rect">
            <a:avLst/>
          </a:prstGeom>
          <a:noFill/>
        </p:spPr>
        <p:txBody>
          <a:bodyPr wrap="none" rtlCol="0">
            <a:spAutoFit/>
          </a:bodyPr>
          <a:lstStyle/>
          <a:p>
            <a:r>
              <a:rPr lang="en-US" b="1" dirty="0" smtClean="0"/>
              <a:t>?    Or,</a:t>
            </a:r>
            <a:endParaRPr lang="en-US" b="1" dirty="0"/>
          </a:p>
        </p:txBody>
      </p:sp>
      <p:sp>
        <p:nvSpPr>
          <p:cNvPr id="8" name="Regular Pentagon 7"/>
          <p:cNvSpPr/>
          <p:nvPr/>
        </p:nvSpPr>
        <p:spPr>
          <a:xfrm>
            <a:off x="7239000" y="4114800"/>
            <a:ext cx="1066800" cy="914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Req</a:t>
            </a:r>
            <a:endParaRPr lang="en-US" dirty="0"/>
          </a:p>
        </p:txBody>
      </p:sp>
      <p:sp>
        <p:nvSpPr>
          <p:cNvPr id="9" name="Heptagon 8"/>
          <p:cNvSpPr/>
          <p:nvPr/>
        </p:nvSpPr>
        <p:spPr>
          <a:xfrm>
            <a:off x="5257800" y="4191000"/>
            <a:ext cx="1066800" cy="990600"/>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Arch</a:t>
            </a:r>
            <a:endParaRPr lang="en-US" dirty="0"/>
          </a:p>
        </p:txBody>
      </p:sp>
      <p:cxnSp>
        <p:nvCxnSpPr>
          <p:cNvPr id="10" name="Straight Arrow Connector 9"/>
          <p:cNvCxnSpPr/>
          <p:nvPr/>
        </p:nvCxnSpPr>
        <p:spPr>
          <a:xfrm>
            <a:off x="6553200" y="46482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471371" y="4495800"/>
            <a:ext cx="291629" cy="369332"/>
          </a:xfrm>
          <a:prstGeom prst="rect">
            <a:avLst/>
          </a:prstGeom>
          <a:noFill/>
        </p:spPr>
        <p:txBody>
          <a:bodyPr wrap="none" rtlCol="0">
            <a:spAutoFit/>
          </a:bodyPr>
          <a:lstStyle/>
          <a:p>
            <a:r>
              <a:rPr lang="en-US" b="1" dirty="0" smtClean="0"/>
              <a:t>?</a:t>
            </a:r>
            <a:endParaRPr lang="en-US" b="1" dirty="0"/>
          </a:p>
        </p:txBody>
      </p:sp>
      <p:sp>
        <p:nvSpPr>
          <p:cNvPr id="12" name="TextBox 11"/>
          <p:cNvSpPr txBox="1"/>
          <p:nvPr/>
        </p:nvSpPr>
        <p:spPr>
          <a:xfrm>
            <a:off x="8199836" y="6477000"/>
            <a:ext cx="410764" cy="369332"/>
          </a:xfrm>
          <a:prstGeom prst="rect">
            <a:avLst/>
          </a:prstGeom>
          <a:noFill/>
        </p:spPr>
        <p:txBody>
          <a:bodyPr wrap="non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1467461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Differences…</a:t>
            </a:r>
            <a:endParaRPr lang="en-US" dirty="0"/>
          </a:p>
        </p:txBody>
      </p:sp>
      <p:sp>
        <p:nvSpPr>
          <p:cNvPr id="3" name="Content Placeholder 2"/>
          <p:cNvSpPr>
            <a:spLocks noGrp="1"/>
          </p:cNvSpPr>
          <p:nvPr>
            <p:ph idx="1"/>
          </p:nvPr>
        </p:nvSpPr>
        <p:spPr>
          <a:xfrm>
            <a:off x="457200" y="1570037"/>
            <a:ext cx="8229600" cy="4525963"/>
          </a:xfrm>
        </p:spPr>
        <p:txBody>
          <a:bodyPr/>
          <a:lstStyle/>
          <a:p>
            <a:r>
              <a:rPr lang="en-US" dirty="0" smtClean="0"/>
              <a:t>What is different vs. Philips?</a:t>
            </a:r>
          </a:p>
          <a:p>
            <a:r>
              <a:rPr lang="en-US" dirty="0" smtClean="0"/>
              <a:t>What is the same?</a:t>
            </a:r>
          </a:p>
          <a:p>
            <a:pPr lvl="1"/>
            <a:r>
              <a:rPr lang="en-US" dirty="0" smtClean="0"/>
              <a:t>Should make for interesting reading after class!</a:t>
            </a:r>
          </a:p>
          <a:p>
            <a:endParaRPr lang="en-US" dirty="0"/>
          </a:p>
          <a:p>
            <a:r>
              <a:rPr lang="en-US" dirty="0" smtClean="0"/>
              <a:t>How does </a:t>
            </a:r>
            <a:r>
              <a:rPr lang="en-US" dirty="0" err="1" smtClean="0"/>
              <a:t>Highsmith</a:t>
            </a:r>
            <a:r>
              <a:rPr lang="en-US" dirty="0" smtClean="0"/>
              <a:t> violate the Agile orthodoxy?</a:t>
            </a:r>
            <a:endParaRPr lang="en-US" dirty="0"/>
          </a:p>
        </p:txBody>
      </p:sp>
    </p:spTree>
    <p:extLst>
      <p:ext uri="{BB962C8B-B14F-4D97-AF65-F5344CB8AC3E}">
        <p14:creationId xmlns:p14="http://schemas.microsoft.com/office/powerpoint/2010/main" val="42157489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with Philips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95840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304800" y="4800600"/>
            <a:ext cx="3156857" cy="1841500"/>
          </a:xfrm>
          <a:prstGeom prst="rect">
            <a:avLst/>
          </a:prstGeom>
        </p:spPr>
      </p:pic>
      <p:sp>
        <p:nvSpPr>
          <p:cNvPr id="4" name="TextBox 3"/>
          <p:cNvSpPr txBox="1"/>
          <p:nvPr/>
        </p:nvSpPr>
        <p:spPr>
          <a:xfrm>
            <a:off x="3581401" y="5334000"/>
            <a:ext cx="5181600" cy="923330"/>
          </a:xfrm>
          <a:prstGeom prst="rect">
            <a:avLst/>
          </a:prstGeom>
          <a:noFill/>
        </p:spPr>
        <p:txBody>
          <a:bodyPr wrap="square" rtlCol="0">
            <a:spAutoFit/>
          </a:bodyPr>
          <a:lstStyle/>
          <a:p>
            <a:r>
              <a:rPr lang="en-US" dirty="0" smtClean="0"/>
              <a:t>Typical level at which the customer first has this “compelling vision.”  Perhaps not easy to sling code about this yet?</a:t>
            </a:r>
            <a:endParaRPr lang="en-US" dirty="0"/>
          </a:p>
        </p:txBody>
      </p:sp>
    </p:spTree>
    <p:extLst>
      <p:ext uri="{BB962C8B-B14F-4D97-AF65-F5344CB8AC3E}">
        <p14:creationId xmlns:p14="http://schemas.microsoft.com/office/powerpoint/2010/main" val="4099331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Equivalents?</a:t>
            </a:r>
            <a:endParaRPr lang="en-US" dirty="0"/>
          </a:p>
        </p:txBody>
      </p:sp>
      <p:sp>
        <p:nvSpPr>
          <p:cNvPr id="3" name="Content Placeholder 2"/>
          <p:cNvSpPr>
            <a:spLocks noGrp="1"/>
          </p:cNvSpPr>
          <p:nvPr>
            <p:ph idx="1"/>
          </p:nvPr>
        </p:nvSpPr>
        <p:spPr/>
        <p:txBody>
          <a:bodyPr>
            <a:normAutofit lnSpcReduction="10000"/>
          </a:bodyPr>
          <a:lstStyle/>
          <a:p>
            <a:r>
              <a:rPr lang="en-US" dirty="0" smtClean="0"/>
              <a:t>Do you think </a:t>
            </a:r>
            <a:r>
              <a:rPr lang="en-US" dirty="0" err="1" smtClean="0"/>
              <a:t>Highsmith’s</a:t>
            </a:r>
            <a:r>
              <a:rPr lang="en-US" dirty="0" smtClean="0"/>
              <a:t> “design the box” exercise is similar to Philips’s Facilitated Meetings (JAD)?</a:t>
            </a:r>
          </a:p>
          <a:p>
            <a:r>
              <a:rPr lang="en-US" dirty="0" smtClean="0"/>
              <a:t>And is his Elevator Statement like ones you have done / seen before?</a:t>
            </a:r>
          </a:p>
          <a:p>
            <a:r>
              <a:rPr lang="en-US" dirty="0" smtClean="0"/>
              <a:t>Pain Statement and Value Proposition</a:t>
            </a:r>
          </a:p>
          <a:p>
            <a:pPr lvl="1"/>
            <a:r>
              <a:rPr lang="en-US" dirty="0" smtClean="0"/>
              <a:t>For</a:t>
            </a:r>
          </a:p>
          <a:p>
            <a:pPr lvl="1"/>
            <a:r>
              <a:rPr lang="en-US" dirty="0" smtClean="0"/>
              <a:t>The</a:t>
            </a:r>
          </a:p>
          <a:p>
            <a:pPr lvl="1"/>
            <a:r>
              <a:rPr lang="en-US" dirty="0" smtClean="0"/>
              <a:t>Unlike</a:t>
            </a:r>
          </a:p>
        </p:txBody>
      </p:sp>
      <p:sp>
        <p:nvSpPr>
          <p:cNvPr id="4" name="TextBox 3"/>
          <p:cNvSpPr txBox="1"/>
          <p:nvPr/>
        </p:nvSpPr>
        <p:spPr>
          <a:xfrm>
            <a:off x="3581400" y="4495800"/>
            <a:ext cx="4495800" cy="1815882"/>
          </a:xfrm>
          <a:prstGeom prst="rect">
            <a:avLst/>
          </a:prstGeom>
          <a:noFill/>
        </p:spPr>
        <p:txBody>
          <a:bodyPr wrap="square" rtlCol="0">
            <a:spAutoFit/>
          </a:bodyPr>
          <a:lstStyle/>
          <a:p>
            <a:pPr marL="914400" lvl="1" indent="-457200">
              <a:buFont typeface="Lucida Grande"/>
              <a:buChar char="-"/>
            </a:pPr>
            <a:r>
              <a:rPr lang="en-US" sz="2800" dirty="0" smtClean="0"/>
              <a:t>Who</a:t>
            </a:r>
            <a:endParaRPr lang="en-US" sz="2800" dirty="0"/>
          </a:p>
          <a:p>
            <a:pPr marL="914400" lvl="1" indent="-457200">
              <a:buFont typeface="Lucida Grande"/>
              <a:buChar char="-"/>
            </a:pPr>
            <a:r>
              <a:rPr lang="en-US" sz="2800" dirty="0" smtClean="0"/>
              <a:t>That</a:t>
            </a:r>
          </a:p>
          <a:p>
            <a:pPr marL="914400" lvl="1" indent="-457200">
              <a:buFont typeface="Lucida Grande"/>
              <a:buChar char="-"/>
            </a:pPr>
            <a:r>
              <a:rPr lang="en-US" sz="2800" dirty="0" smtClean="0"/>
              <a:t>Our </a:t>
            </a:r>
            <a:r>
              <a:rPr lang="en-US" sz="2800" dirty="0"/>
              <a:t>product</a:t>
            </a:r>
          </a:p>
          <a:p>
            <a:pPr marL="457200" indent="-457200">
              <a:buFont typeface="Arial"/>
              <a:buChar char="•"/>
            </a:pPr>
            <a:endParaRPr lang="en-US" sz="2800" dirty="0"/>
          </a:p>
        </p:txBody>
      </p:sp>
      <p:cxnSp>
        <p:nvCxnSpPr>
          <p:cNvPr id="6" name="Straight Arrow Connector 5"/>
          <p:cNvCxnSpPr/>
          <p:nvPr/>
        </p:nvCxnSpPr>
        <p:spPr>
          <a:xfrm>
            <a:off x="2438400" y="4800600"/>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438400" y="5257800"/>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514600" y="5715000"/>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362200" y="4953000"/>
            <a:ext cx="1295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438400" y="5410200"/>
            <a:ext cx="1295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308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Microsoft’s Triangle?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8300"/>
            <a:ext cx="8699162"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0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err="1" smtClean="0"/>
              <a:t>vs</a:t>
            </a:r>
            <a:r>
              <a:rPr lang="en-US" dirty="0" smtClean="0"/>
              <a:t> People Needs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39200" cy="246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5029200"/>
            <a:ext cx="7772400" cy="1015663"/>
          </a:xfrm>
          <a:prstGeom prst="rect">
            <a:avLst/>
          </a:prstGeom>
          <a:noFill/>
        </p:spPr>
        <p:txBody>
          <a:bodyPr wrap="square" rtlCol="0">
            <a:spAutoFit/>
          </a:bodyPr>
          <a:lstStyle/>
          <a:p>
            <a:r>
              <a:rPr lang="en-US" sz="2000" dirty="0" smtClean="0"/>
              <a:t>I once worked on a system for Lucent which involved a team from Holmdel, NJ, a team from Naperville, IL, and a team from the Netherlands.  Guess how many major components this system had?</a:t>
            </a:r>
            <a:endParaRPr lang="en-US" sz="2000" dirty="0"/>
          </a:p>
        </p:txBody>
      </p:sp>
      <p:sp>
        <p:nvSpPr>
          <p:cNvPr id="5" name="TextBox 4"/>
          <p:cNvSpPr txBox="1"/>
          <p:nvPr/>
        </p:nvSpPr>
        <p:spPr>
          <a:xfrm>
            <a:off x="8199836" y="6477000"/>
            <a:ext cx="410764" cy="369332"/>
          </a:xfrm>
          <a:prstGeom prst="rect">
            <a:avLst/>
          </a:prstGeom>
          <a:noFill/>
        </p:spPr>
        <p:txBody>
          <a:bodyPr wrap="non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31232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TotalTime>
  <Words>2605</Words>
  <Application>Microsoft Macintosh PowerPoint</Application>
  <PresentationFormat>On-screen Show (4:3)</PresentationFormat>
  <Paragraphs>292</Paragraphs>
  <Slides>33</Slides>
  <Notes>20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APM – Requirements Highsmith, Ch 6</vt:lpstr>
      <vt:lpstr>Envision Phase precedes the  planning proper</vt:lpstr>
      <vt:lpstr>That start is followed by the Speculate Phase that you read about this week</vt:lpstr>
      <vt:lpstr>A question for your groups</vt:lpstr>
      <vt:lpstr>Requirements Differences…</vt:lpstr>
      <vt:lpstr>Contrast with Philips</vt:lpstr>
      <vt:lpstr>Equivalents?</vt:lpstr>
      <vt:lpstr>Like Microsoft’s Triangle?</vt:lpstr>
      <vt:lpstr>Design vs People Needs</vt:lpstr>
      <vt:lpstr>Reliance on Quality People</vt:lpstr>
      <vt:lpstr>Product Manager – Arm’s Length</vt:lpstr>
      <vt:lpstr>Does this sound familiar?</vt:lpstr>
      <vt:lpstr>Next week (now this week):  Estimation –  Preview Questionnaire Which of the following do you already know how to use? </vt:lpstr>
      <vt:lpstr>Agile requirements –  Your questions from the reading quiz</vt:lpstr>
      <vt:lpstr>Examples of expressing requirements as user stories</vt:lpstr>
      <vt:lpstr>Or,</vt:lpstr>
      <vt:lpstr>Where these come from</vt:lpstr>
      <vt:lpstr>Others require more work</vt:lpstr>
      <vt:lpstr>More examples - 1</vt:lpstr>
      <vt:lpstr>More examples - 2</vt:lpstr>
      <vt:lpstr>More examples - 3</vt:lpstr>
      <vt:lpstr>More examples - 4</vt:lpstr>
      <vt:lpstr>In your groups, try these…</vt:lpstr>
      <vt:lpstr>“Old school” requirements –  Your questions from the reading quiz</vt:lpstr>
      <vt:lpstr>EVM and Scrum</vt:lpstr>
      <vt:lpstr>Agile and EVM, cntd</vt:lpstr>
      <vt:lpstr>Additional questions from the quiz</vt:lpstr>
      <vt:lpstr>Additions – Design vs requirements</vt:lpstr>
      <vt:lpstr>Additions – How much detail?</vt:lpstr>
      <vt:lpstr>Additions – Journey maps</vt:lpstr>
      <vt:lpstr>Additions – Journey maps, cntd</vt:lpstr>
      <vt:lpstr>Additions – Open-ended tools</vt:lpstr>
      <vt:lpstr>Additions – Customer haziness</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APM - Requirements</dc:title>
  <dc:creator>Mike Hewner</dc:creator>
  <cp:lastModifiedBy>Steve Chenoweth</cp:lastModifiedBy>
  <cp:revision>63</cp:revision>
  <dcterms:created xsi:type="dcterms:W3CDTF">2013-09-19T14:15:35Z</dcterms:created>
  <dcterms:modified xsi:type="dcterms:W3CDTF">2015-04-06T14:07:24Z</dcterms:modified>
</cp:coreProperties>
</file>